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49"/>
  </p:notesMasterIdLst>
  <p:sldIdLst>
    <p:sldId id="294" r:id="rId5"/>
    <p:sldId id="278" r:id="rId6"/>
    <p:sldId id="279" r:id="rId7"/>
    <p:sldId id="280" r:id="rId8"/>
    <p:sldId id="281" r:id="rId9"/>
    <p:sldId id="295" r:id="rId10"/>
    <p:sldId id="284" r:id="rId11"/>
    <p:sldId id="297" r:id="rId12"/>
    <p:sldId id="299" r:id="rId13"/>
    <p:sldId id="301" r:id="rId14"/>
    <p:sldId id="305" r:id="rId15"/>
    <p:sldId id="306" r:id="rId16"/>
    <p:sldId id="307" r:id="rId17"/>
    <p:sldId id="303" r:id="rId18"/>
    <p:sldId id="308" r:id="rId19"/>
    <p:sldId id="309" r:id="rId20"/>
    <p:sldId id="314" r:id="rId21"/>
    <p:sldId id="311" r:id="rId22"/>
    <p:sldId id="316" r:id="rId23"/>
    <p:sldId id="315" r:id="rId24"/>
    <p:sldId id="317" r:id="rId25"/>
    <p:sldId id="313" r:id="rId26"/>
    <p:sldId id="319" r:id="rId27"/>
    <p:sldId id="282" r:id="rId28"/>
    <p:sldId id="312" r:id="rId29"/>
    <p:sldId id="285" r:id="rId30"/>
    <p:sldId id="287" r:id="rId31"/>
    <p:sldId id="320" r:id="rId32"/>
    <p:sldId id="321" r:id="rId33"/>
    <p:sldId id="322" r:id="rId34"/>
    <p:sldId id="323" r:id="rId35"/>
    <p:sldId id="324" r:id="rId36"/>
    <p:sldId id="325" r:id="rId37"/>
    <p:sldId id="326" r:id="rId38"/>
    <p:sldId id="327" r:id="rId39"/>
    <p:sldId id="328" r:id="rId40"/>
    <p:sldId id="329" r:id="rId41"/>
    <p:sldId id="330" r:id="rId42"/>
    <p:sldId id="290" r:id="rId43"/>
    <p:sldId id="288" r:id="rId44"/>
    <p:sldId id="289" r:id="rId45"/>
    <p:sldId id="291" r:id="rId46"/>
    <p:sldId id="292" r:id="rId47"/>
    <p:sldId id="293" r:id="rId48"/>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BF6"/>
    <a:srgbClr val="FDFBF6"/>
    <a:srgbClr val="202C8F"/>
    <a:srgbClr val="AAC4E9"/>
    <a:srgbClr val="F5CDCE"/>
    <a:srgbClr val="DF8C8C"/>
    <a:srgbClr val="D4D593"/>
    <a:srgbClr val="E6F0FE"/>
    <a:srgbClr val="CDBE8A"/>
    <a:srgbClr val="FFE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0" autoAdjust="0"/>
    <p:restoredTop sz="93068" autoAdjust="0"/>
  </p:normalViewPr>
  <p:slideViewPr>
    <p:cSldViewPr snapToGrid="0" snapToObjects="1">
      <p:cViewPr>
        <p:scale>
          <a:sx n="66" d="100"/>
          <a:sy n="66" d="100"/>
        </p:scale>
        <p:origin x="858" y="198"/>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669495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497805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8.gif"/><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03E16-C0A8-2E7B-D311-487F96EE17CF}"/>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77A5031-DE40-5F4F-4458-F45049D92E16}"/>
              </a:ext>
            </a:extLst>
          </p:cNvPr>
          <p:cNvSpPr>
            <a:spLocks noGrp="1"/>
          </p:cNvSpPr>
          <p:nvPr>
            <p:ph type="subTitle" idx="1"/>
          </p:nvPr>
        </p:nvSpPr>
        <p:spPr>
          <a:xfrm>
            <a:off x="2408936" y="3429000"/>
            <a:ext cx="4169664" cy="2176272"/>
          </a:xfrm>
        </p:spPr>
        <p:txBody>
          <a:bodyPr/>
          <a:lstStyle/>
          <a:p>
            <a:r>
              <a:rPr lang="en-US" dirty="0"/>
              <a:t>Magic square</a:t>
            </a:r>
          </a:p>
        </p:txBody>
      </p:sp>
    </p:spTree>
    <p:extLst>
      <p:ext uri="{BB962C8B-B14F-4D97-AF65-F5344CB8AC3E}">
        <p14:creationId xmlns:p14="http://schemas.microsoft.com/office/powerpoint/2010/main" val="671647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a:xfrm>
            <a:off x="749808" y="448056"/>
            <a:ext cx="10671048" cy="768096"/>
          </a:xfrm>
        </p:spPr>
        <p:txBody>
          <a:bodyPr/>
          <a:lstStyle/>
          <a:p>
            <a:r>
              <a:rPr lang="en-US" altLang="zh-CN" sz="4400" b="1" dirty="0">
                <a:solidFill>
                  <a:schemeClr val="accent6"/>
                </a:solidFill>
                <a:latin typeface="Arial Black" panose="020B0604020202020204" pitchFamily="34" charset="0"/>
                <a:cs typeface="Arial Black" panose="020B0604020202020204" pitchFamily="34" charset="0"/>
              </a:rPr>
              <a:t>DELETE</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10</a:t>
            </a:fld>
            <a:endParaRPr lang="en-US" dirty="0"/>
          </a:p>
        </p:txBody>
      </p:sp>
      <p:sp>
        <p:nvSpPr>
          <p:cNvPr id="5" name="TextBox 4">
            <a:extLst>
              <a:ext uri="{FF2B5EF4-FFF2-40B4-BE49-F238E27FC236}">
                <a16:creationId xmlns:a16="http://schemas.microsoft.com/office/drawing/2014/main" id="{36A445F5-62B7-19AE-B1D0-9E73CD0F747D}"/>
              </a:ext>
            </a:extLst>
          </p:cNvPr>
          <p:cNvSpPr txBox="1"/>
          <p:nvPr/>
        </p:nvSpPr>
        <p:spPr>
          <a:xfrm>
            <a:off x="2379132" y="1213104"/>
            <a:ext cx="7679267" cy="369332"/>
          </a:xfrm>
          <a:prstGeom prst="rect">
            <a:avLst/>
          </a:prstGeom>
          <a:noFill/>
        </p:spPr>
        <p:txBody>
          <a:bodyPr wrap="square">
            <a:spAutoFit/>
          </a:bodyPr>
          <a:lstStyle/>
          <a:p>
            <a:pPr marL="0" indent="0" algn="just">
              <a:buNone/>
            </a:pPr>
            <a:r>
              <a:rPr lang="en-US" b="0" i="0" dirty="0">
                <a:solidFill>
                  <a:srgbClr val="333333"/>
                </a:solidFill>
                <a:effectLst/>
                <a:latin typeface="Helvetica Neue"/>
              </a:rPr>
              <a:t>DELETE statement is a used to delete one or more records from a table.</a:t>
            </a:r>
          </a:p>
        </p:txBody>
      </p:sp>
      <p:sp>
        <p:nvSpPr>
          <p:cNvPr id="3" name="Slide Number Placeholder 5">
            <a:extLst>
              <a:ext uri="{FF2B5EF4-FFF2-40B4-BE49-F238E27FC236}">
                <a16:creationId xmlns:a16="http://schemas.microsoft.com/office/drawing/2014/main" id="{DF83B96C-9D6C-27BD-7554-D6093C7B825C}"/>
              </a:ext>
            </a:extLst>
          </p:cNvPr>
          <p:cNvSpPr txBox="1">
            <a:spLocks/>
          </p:cNvSpPr>
          <p:nvPr/>
        </p:nvSpPr>
        <p:spPr>
          <a:xfrm>
            <a:off x="10945368" y="457200"/>
            <a:ext cx="987552" cy="274320"/>
          </a:xfrm>
          <a:prstGeom prst="rect">
            <a:avLst/>
          </a:prstGeom>
        </p:spPr>
        <p:txBody>
          <a:bodyPr vert="horz" lIns="91440" tIns="45720" rIns="91440" bIns="45720" rtlCol="0" anchor="ctr">
            <a:noAutofit/>
          </a:bodyPr>
          <a:lstStyle>
            <a:defPPr>
              <a:defRPr lang="en-US"/>
            </a:defPPr>
            <a:lvl1pPr marL="0" algn="ctr" defTabSz="457200" rtl="0" eaLnBrk="1" latinLnBrk="0" hangingPunct="1">
              <a:defRPr sz="1200" kern="1200">
                <a:solidFill>
                  <a:schemeClr val="accent6"/>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smtClean="0"/>
              <a:pPr/>
              <a:t>10</a:t>
            </a:fld>
            <a:endParaRPr lang="en-US" dirty="0"/>
          </a:p>
        </p:txBody>
      </p:sp>
      <p:sp>
        <p:nvSpPr>
          <p:cNvPr id="6" name="TextBox 5">
            <a:extLst>
              <a:ext uri="{FF2B5EF4-FFF2-40B4-BE49-F238E27FC236}">
                <a16:creationId xmlns:a16="http://schemas.microsoft.com/office/drawing/2014/main" id="{4857C0EF-9E23-F57A-9631-9823B948DCE4}"/>
              </a:ext>
            </a:extLst>
          </p:cNvPr>
          <p:cNvSpPr txBox="1"/>
          <p:nvPr/>
        </p:nvSpPr>
        <p:spPr>
          <a:xfrm>
            <a:off x="1610784" y="2274838"/>
            <a:ext cx="8769350" cy="203132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33333"/>
                </a:solidFill>
                <a:effectLst/>
                <a:latin typeface="Menlo"/>
              </a:rPr>
              <a:t>SYNTAX:</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33333"/>
                </a:solidFill>
                <a:effectLst/>
                <a:latin typeface="Menlo"/>
              </a:rPr>
              <a:t>DELETE FROM table [WHERE conditions];</a:t>
            </a:r>
            <a:r>
              <a:rPr kumimoji="0" lang="en-US" altLang="en-US" sz="18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0" indent="0" algn="just">
              <a:buNone/>
            </a:pPr>
            <a:endParaRPr lang="en-US" dirty="0">
              <a:solidFill>
                <a:srgbClr val="333333"/>
              </a:solidFill>
              <a:latin typeface="Helvetica Neue"/>
            </a:endParaRPr>
          </a:p>
          <a:p>
            <a:pPr marL="0" indent="0" algn="just">
              <a:buNone/>
            </a:pPr>
            <a:r>
              <a:rPr lang="en-US" b="0" i="0" dirty="0">
                <a:solidFill>
                  <a:srgbClr val="333333"/>
                </a:solidFill>
                <a:effectLst/>
                <a:latin typeface="Helvetica Neue"/>
              </a:rPr>
              <a:t>Ex.</a:t>
            </a:r>
          </a:p>
          <a:p>
            <a:pPr algn="just"/>
            <a:r>
              <a:rPr lang="en-US" sz="1800" b="0" i="0" u="none" strike="noStrike" baseline="0" dirty="0">
                <a:solidFill>
                  <a:srgbClr val="0000FF"/>
                </a:solidFill>
                <a:highlight>
                  <a:srgbClr val="FFFFFF"/>
                </a:highlight>
                <a:latin typeface="Courier"/>
              </a:rPr>
              <a:t>DELETE FROM </a:t>
            </a:r>
            <a:r>
              <a:rPr lang="en-US" sz="1800" b="0" i="0" u="none" strike="noStrike" baseline="0" dirty="0" err="1">
                <a:solidFill>
                  <a:srgbClr val="0000FF"/>
                </a:solidFill>
                <a:highlight>
                  <a:srgbClr val="FFFFFF"/>
                </a:highlight>
                <a:latin typeface="Courier"/>
              </a:rPr>
              <a:t>MyCustomers</a:t>
            </a:r>
            <a:endParaRPr lang="en-US" sz="1800" b="0" i="0" u="none" strike="noStrike" baseline="0" dirty="0">
              <a:solidFill>
                <a:srgbClr val="0000FF"/>
              </a:solidFill>
              <a:highlight>
                <a:srgbClr val="FFFFFF"/>
              </a:highlight>
              <a:latin typeface="Courier"/>
            </a:endParaRPr>
          </a:p>
          <a:p>
            <a:pPr algn="just"/>
            <a:r>
              <a:rPr lang="en-US" sz="1800" b="0" i="0" u="none" strike="noStrike" baseline="0" dirty="0">
                <a:solidFill>
                  <a:srgbClr val="0000FF"/>
                </a:solidFill>
                <a:highlight>
                  <a:srgbClr val="FFFFFF"/>
                </a:highlight>
                <a:latin typeface="Courier"/>
              </a:rPr>
              <a:t>WHERE</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00"/>
                </a:solidFill>
                <a:highlight>
                  <a:srgbClr val="FFFFFF"/>
                </a:highlight>
                <a:latin typeface="Courier"/>
              </a:rPr>
              <a:t>customer_username</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FF0000"/>
                </a:solidFill>
                <a:highlight>
                  <a:srgbClr val="FFFFFF"/>
                </a:highlight>
                <a:latin typeface="Courier"/>
              </a:rPr>
              <a:t>'</a:t>
            </a:r>
            <a:r>
              <a:rPr lang="en-US" sz="1800" b="0" i="0" u="none" strike="noStrike" baseline="0" dirty="0" err="1">
                <a:solidFill>
                  <a:srgbClr val="FF0000"/>
                </a:solidFill>
                <a:highlight>
                  <a:srgbClr val="FFFFFF"/>
                </a:highlight>
                <a:latin typeface="Courier"/>
              </a:rPr>
              <a:t>gerbal</a:t>
            </a:r>
            <a:r>
              <a:rPr lang="en-US" sz="1800" b="0" i="0" u="none" strike="noStrike" baseline="0" dirty="0">
                <a:solidFill>
                  <a:srgbClr val="FF0000"/>
                </a:solidFill>
                <a:highlight>
                  <a:srgbClr val="FFFFFF"/>
                </a:highlight>
                <a:latin typeface="Courier"/>
              </a:rPr>
              <a:t>’</a:t>
            </a:r>
            <a:r>
              <a:rPr lang="en-US" sz="1800" b="0" i="0" u="none" strike="noStrike" baseline="0" dirty="0">
                <a:solidFill>
                  <a:srgbClr val="0000FF"/>
                </a:solidFill>
                <a:highlight>
                  <a:srgbClr val="FFFFFF"/>
                </a:highlight>
                <a:latin typeface="Courier"/>
              </a:rPr>
              <a:t>;</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00"/>
                </a:solidFill>
                <a:highlight>
                  <a:srgbClr val="FFFFFF"/>
                </a:highlight>
                <a:latin typeface="Courier"/>
              </a:rPr>
              <a:t>   </a:t>
            </a:r>
            <a:endParaRPr lang="en-US" dirty="0">
              <a:solidFill>
                <a:srgbClr val="333333"/>
              </a:solidFill>
              <a:latin typeface="Helvetica Neue"/>
            </a:endParaRPr>
          </a:p>
        </p:txBody>
      </p:sp>
      <p:sp>
        <p:nvSpPr>
          <p:cNvPr id="7" name="TextBox 6">
            <a:extLst>
              <a:ext uri="{FF2B5EF4-FFF2-40B4-BE49-F238E27FC236}">
                <a16:creationId xmlns:a16="http://schemas.microsoft.com/office/drawing/2014/main" id="{01D572B1-47D1-E1A4-A546-20CDCA18452D}"/>
              </a:ext>
            </a:extLst>
          </p:cNvPr>
          <p:cNvSpPr txBox="1"/>
          <p:nvPr/>
        </p:nvSpPr>
        <p:spPr>
          <a:xfrm>
            <a:off x="6418792" y="3375841"/>
            <a:ext cx="4419600" cy="923330"/>
          </a:xfrm>
          <a:prstGeom prst="rect">
            <a:avLst/>
          </a:prstGeom>
          <a:noFill/>
        </p:spPr>
        <p:txBody>
          <a:bodyPr wrap="square">
            <a:spAutoFit/>
          </a:bodyPr>
          <a:lstStyle/>
          <a:p>
            <a:pPr marL="0" indent="0" algn="just">
              <a:buNone/>
            </a:pPr>
            <a:endParaRPr lang="en-US" b="0" i="0" dirty="0">
              <a:solidFill>
                <a:srgbClr val="333333"/>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33333"/>
                </a:solidFill>
                <a:effectLst/>
                <a:latin typeface="Menlo"/>
              </a:rPr>
              <a:t>&lt;- Removing this WHERE clause will delete all rows </a:t>
            </a:r>
            <a:endParaRPr lang="en-US" dirty="0">
              <a:solidFill>
                <a:srgbClr val="333333"/>
              </a:solidFill>
              <a:latin typeface="Helvetica Neue"/>
            </a:endParaRPr>
          </a:p>
        </p:txBody>
      </p:sp>
    </p:spTree>
    <p:extLst>
      <p:ext uri="{BB962C8B-B14F-4D97-AF65-F5344CB8AC3E}">
        <p14:creationId xmlns:p14="http://schemas.microsoft.com/office/powerpoint/2010/main" val="2942452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2058D-41B9-00A0-32E7-5BEFA7E4D65B}"/>
              </a:ext>
            </a:extLst>
          </p:cNvPr>
          <p:cNvSpPr>
            <a:spLocks noGrp="1"/>
          </p:cNvSpPr>
          <p:nvPr>
            <p:ph type="ctrTitle"/>
          </p:nvPr>
        </p:nvSpPr>
        <p:spPr>
          <a:xfrm>
            <a:off x="1527047" y="1187704"/>
            <a:ext cx="5568019" cy="454829"/>
          </a:xfrm>
        </p:spPr>
        <p:txBody>
          <a:bodyPr/>
          <a:lstStyle/>
          <a:p>
            <a:pPr algn="l" eaLnBrk="0" hangingPunct="0">
              <a:spcBef>
                <a:spcPct val="0"/>
              </a:spcBef>
              <a:buClrTx/>
              <a:buFontTx/>
              <a:buNone/>
            </a:pPr>
            <a:r>
              <a:rPr lang="en-US" altLang="en-US" dirty="0"/>
              <a:t>Data definition language (DDL)</a:t>
            </a:r>
          </a:p>
        </p:txBody>
      </p:sp>
      <p:sp>
        <p:nvSpPr>
          <p:cNvPr id="4" name="TextBox 3">
            <a:extLst>
              <a:ext uri="{FF2B5EF4-FFF2-40B4-BE49-F238E27FC236}">
                <a16:creationId xmlns:a16="http://schemas.microsoft.com/office/drawing/2014/main" id="{333B5924-4F2F-348A-92B5-D054F5A79E85}"/>
              </a:ext>
            </a:extLst>
          </p:cNvPr>
          <p:cNvSpPr txBox="1"/>
          <p:nvPr/>
        </p:nvSpPr>
        <p:spPr>
          <a:xfrm>
            <a:off x="5441769" y="2670437"/>
            <a:ext cx="6750231" cy="1200329"/>
          </a:xfrm>
          <a:prstGeom prst="rect">
            <a:avLst/>
          </a:prstGeom>
          <a:noFill/>
        </p:spPr>
        <p:txBody>
          <a:bodyPr wrap="square">
            <a:spAutoFit/>
          </a:bodyPr>
          <a:lstStyle/>
          <a:p>
            <a:r>
              <a:rPr lang="en-US" b="0" i="0" dirty="0">
                <a:solidFill>
                  <a:srgbClr val="2E364E"/>
                </a:solidFill>
                <a:effectLst/>
                <a:latin typeface="helveticaregular"/>
              </a:rPr>
              <a:t>definition language (DDL) is a computer language used to create and modify the structure of database objects in a database. These database objects include views, schemas, tables, indexes, etc.</a:t>
            </a:r>
            <a:endParaRPr lang="en-US" dirty="0"/>
          </a:p>
        </p:txBody>
      </p:sp>
    </p:spTree>
    <p:extLst>
      <p:ext uri="{BB962C8B-B14F-4D97-AF65-F5344CB8AC3E}">
        <p14:creationId xmlns:p14="http://schemas.microsoft.com/office/powerpoint/2010/main" val="398714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12</a:t>
            </a:fld>
            <a:endParaRPr lang="en-US" dirty="0"/>
          </a:p>
        </p:txBody>
      </p:sp>
      <p:sp>
        <p:nvSpPr>
          <p:cNvPr id="5" name="TextBox 4">
            <a:extLst>
              <a:ext uri="{FF2B5EF4-FFF2-40B4-BE49-F238E27FC236}">
                <a16:creationId xmlns:a16="http://schemas.microsoft.com/office/drawing/2014/main" id="{36A445F5-62B7-19AE-B1D0-9E73CD0F747D}"/>
              </a:ext>
            </a:extLst>
          </p:cNvPr>
          <p:cNvSpPr txBox="1"/>
          <p:nvPr/>
        </p:nvSpPr>
        <p:spPr>
          <a:xfrm>
            <a:off x="2524154" y="1217458"/>
            <a:ext cx="7143691" cy="369332"/>
          </a:xfrm>
          <a:prstGeom prst="rect">
            <a:avLst/>
          </a:prstGeom>
          <a:noFill/>
        </p:spPr>
        <p:txBody>
          <a:bodyPr wrap="square">
            <a:spAutoFit/>
          </a:bodyPr>
          <a:lstStyle/>
          <a:p>
            <a:pPr marL="0" indent="0" algn="just">
              <a:buNone/>
            </a:pPr>
            <a:r>
              <a:rPr lang="en-US" b="0" i="0" dirty="0">
                <a:solidFill>
                  <a:srgbClr val="333333"/>
                </a:solidFill>
                <a:effectLst/>
                <a:latin typeface="Helvetica Neue"/>
              </a:rPr>
              <a:t>CREATE TABLE statement allows you to create and define a table.</a:t>
            </a:r>
          </a:p>
        </p:txBody>
      </p:sp>
      <p:sp>
        <p:nvSpPr>
          <p:cNvPr id="3" name="Slide Number Placeholder 5">
            <a:extLst>
              <a:ext uri="{FF2B5EF4-FFF2-40B4-BE49-F238E27FC236}">
                <a16:creationId xmlns:a16="http://schemas.microsoft.com/office/drawing/2014/main" id="{479B4783-0E4E-DC41-889A-03ECBBABEF94}"/>
              </a:ext>
            </a:extLst>
          </p:cNvPr>
          <p:cNvSpPr txBox="1">
            <a:spLocks/>
          </p:cNvSpPr>
          <p:nvPr/>
        </p:nvSpPr>
        <p:spPr>
          <a:xfrm>
            <a:off x="10150610" y="968999"/>
            <a:ext cx="987552" cy="274320"/>
          </a:xfrm>
          <a:prstGeom prst="rect">
            <a:avLst/>
          </a:prstGeom>
        </p:spPr>
        <p:txBody>
          <a:bodyPr vert="horz" lIns="91440" tIns="45720" rIns="91440" bIns="45720" rtlCol="0" anchor="ctr">
            <a:noAutofit/>
          </a:bodyPr>
          <a:lstStyle>
            <a:defPPr>
              <a:defRPr lang="en-US"/>
            </a:defPPr>
            <a:lvl1pPr marL="0" algn="ctr" defTabSz="457200" rtl="0" eaLnBrk="1" latinLnBrk="0" hangingPunct="1">
              <a:defRPr sz="1200" kern="1200">
                <a:solidFill>
                  <a:schemeClr val="accent6"/>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smtClean="0"/>
              <a:pPr/>
              <a:t>12</a:t>
            </a:fld>
            <a:endParaRPr lang="en-US" dirty="0"/>
          </a:p>
        </p:txBody>
      </p:sp>
      <p:sp>
        <p:nvSpPr>
          <p:cNvPr id="6" name="TextBox 5">
            <a:extLst>
              <a:ext uri="{FF2B5EF4-FFF2-40B4-BE49-F238E27FC236}">
                <a16:creationId xmlns:a16="http://schemas.microsoft.com/office/drawing/2014/main" id="{31C2E120-C7B4-E121-AEFA-57E1DFA5E987}"/>
              </a:ext>
            </a:extLst>
          </p:cNvPr>
          <p:cNvSpPr txBox="1"/>
          <p:nvPr/>
        </p:nvSpPr>
        <p:spPr>
          <a:xfrm>
            <a:off x="1875036" y="2068627"/>
            <a:ext cx="8769350" cy="313932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33333"/>
                </a:solidFill>
                <a:effectLst/>
                <a:latin typeface="Menlo"/>
              </a:rPr>
              <a:t>SYNTAX:</a:t>
            </a:r>
          </a:p>
          <a:p>
            <a:pPr marL="0" marR="0" lvl="0" indent="0" algn="l" defTabSz="914400" rtl="0" eaLnBrk="0" fontAlgn="base" latinLnBrk="0" hangingPunct="0">
              <a:lnSpc>
                <a:spcPct val="100000"/>
              </a:lnSpc>
              <a:spcBef>
                <a:spcPct val="0"/>
              </a:spcBef>
              <a:spcAft>
                <a:spcPct val="0"/>
              </a:spcAft>
              <a:buClrTx/>
              <a:buSzTx/>
              <a:buFontTx/>
              <a:buNone/>
              <a:tabLst/>
            </a:pP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CREATE</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TABLE</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00"/>
                </a:solidFill>
                <a:highlight>
                  <a:srgbClr val="FFFFFF"/>
                </a:highlight>
                <a:latin typeface="Courier"/>
              </a:rPr>
              <a:t>table_name</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column1 datatype Constraint </a:t>
            </a:r>
          </a:p>
          <a:p>
            <a:pPr marL="0" marR="0" lvl="0" indent="0" algn="l" defTabSz="914400" rtl="0" eaLnBrk="0" fontAlgn="base" latinLnBrk="0" hangingPunct="0">
              <a:lnSpc>
                <a:spcPct val="100000"/>
              </a:lnSpc>
              <a:spcBef>
                <a:spcPct val="0"/>
              </a:spcBef>
              <a:spcAft>
                <a:spcPct val="0"/>
              </a:spcAft>
              <a:buClrTx/>
              <a:buSzTx/>
              <a:buFontTx/>
              <a:buNone/>
              <a:tabLst/>
            </a:pPr>
            <a:r>
              <a:rPr lang="en-US" dirty="0">
                <a:solidFill>
                  <a:srgbClr val="000000"/>
                </a:solidFill>
                <a:highlight>
                  <a:srgbClr val="FFFFFF"/>
                </a:highlight>
                <a:latin typeface="Courier"/>
              </a:rPr>
              <a:t>                           </a:t>
            </a:r>
            <a:r>
              <a:rPr lang="en-US" sz="1800" b="0" i="0" u="none" strike="noStrike" baseline="0" dirty="0">
                <a:solidFill>
                  <a:srgbClr val="000000"/>
                </a:solidFill>
                <a:highlight>
                  <a:srgbClr val="FFFFFF"/>
                </a:highlight>
                <a:latin typeface="Courier"/>
              </a:rPr>
              <a:t>column2 datatype Constraint </a:t>
            </a:r>
          </a:p>
          <a:p>
            <a:pPr marL="0" marR="0" lvl="0" indent="0" algn="l" defTabSz="914400" rtl="0" eaLnBrk="0" fontAlgn="base" latinLnBrk="0" hangingPunct="0">
              <a:lnSpc>
                <a:spcPct val="100000"/>
              </a:lnSpc>
              <a:spcBef>
                <a:spcPct val="0"/>
              </a:spcBef>
              <a:spcAft>
                <a:spcPct val="0"/>
              </a:spcAft>
              <a:buClrTx/>
              <a:buSzTx/>
              <a:buFontTx/>
              <a:buNone/>
              <a:tabLst/>
            </a:pPr>
            <a:r>
              <a:rPr lang="en-US" b="0" i="0" dirty="0">
                <a:solidFill>
                  <a:srgbClr val="333333"/>
                </a:solidFill>
                <a:effectLst/>
                <a:latin typeface="Helvetica Neue"/>
              </a:rPr>
              <a:t>Ex.</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FF"/>
                </a:solidFill>
                <a:highlight>
                  <a:srgbClr val="FFFFFF"/>
                </a:highlight>
                <a:latin typeface="Courier"/>
              </a:rPr>
              <a:t>CREATE</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TABLE</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808000"/>
                </a:solidFill>
                <a:highlight>
                  <a:srgbClr val="FFFFFF"/>
                </a:highlight>
                <a:latin typeface="Courier"/>
              </a:rPr>
              <a:t>MyCustomers</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FF"/>
                </a:solidFill>
                <a:highlight>
                  <a:srgbClr val="FFFFFF"/>
                </a:highlight>
                <a:latin typeface="Courier"/>
              </a:rPr>
              <a:t>(</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00"/>
                </a:solidFill>
                <a:highlight>
                  <a:srgbClr val="FFFFFF"/>
                </a:highlight>
                <a:latin typeface="Courier"/>
              </a:rPr>
              <a:t>customer_id</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FF0000"/>
                </a:solidFill>
                <a:highlight>
                  <a:srgbClr val="FFFFFF"/>
                </a:highlight>
                <a:latin typeface="Courier"/>
              </a:rPr>
              <a:t>number</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800000"/>
                </a:solidFill>
                <a:highlight>
                  <a:srgbClr val="FFFFFF"/>
                </a:highlight>
                <a:latin typeface="Courier"/>
              </a:rPr>
              <a:t>10</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PRIMARY</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KEY</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00"/>
                </a:solidFill>
                <a:highlight>
                  <a:srgbClr val="FFFFFF"/>
                </a:highlight>
                <a:latin typeface="Courier"/>
              </a:rPr>
              <a:t>customer_username</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FF0000"/>
                </a:solidFill>
                <a:highlight>
                  <a:srgbClr val="FFFFFF"/>
                </a:highlight>
                <a:latin typeface="Courier"/>
              </a:rPr>
              <a:t>varchar2</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800000"/>
                </a:solidFill>
                <a:highlight>
                  <a:srgbClr val="FFFFFF"/>
                </a:highlight>
                <a:latin typeface="Courier"/>
              </a:rPr>
              <a:t>50</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UNIQUE</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NOT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NULL,</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00"/>
                </a:solidFill>
                <a:highlight>
                  <a:srgbClr val="FFFFFF"/>
                </a:highlight>
                <a:latin typeface="Courier"/>
              </a:rPr>
              <a:t>customer_password</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FF0000"/>
                </a:solidFill>
                <a:highlight>
                  <a:srgbClr val="FFFFFF"/>
                </a:highlight>
                <a:latin typeface="Courier"/>
              </a:rPr>
              <a:t>varchar2</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800000"/>
                </a:solidFill>
                <a:highlight>
                  <a:srgbClr val="FFFFFF"/>
                </a:highlight>
                <a:latin typeface="Courier"/>
              </a:rPr>
              <a:t>50</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NOT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NULL,</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00"/>
                </a:solidFill>
                <a:highlight>
                  <a:srgbClr val="FFFFFF"/>
                </a:highlight>
                <a:latin typeface="Courier"/>
              </a:rPr>
              <a:t>date_created</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FF0000"/>
                </a:solidFill>
                <a:highlight>
                  <a:srgbClr val="FFFFFF"/>
                </a:highlight>
                <a:latin typeface="Courier"/>
              </a:rPr>
              <a:t>date</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default</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FF"/>
                </a:solidFill>
                <a:highlight>
                  <a:srgbClr val="FFFFFF"/>
                </a:highlight>
                <a:latin typeface="Courier"/>
              </a:rPr>
              <a:t>sysdate</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NOT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NULL</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FF"/>
                </a:solidFill>
                <a:highlight>
                  <a:srgbClr val="FFFFFF"/>
                </a:highlight>
                <a:latin typeface="Courier"/>
              </a:rPr>
              <a:t>);</a:t>
            </a:r>
            <a:endParaRPr lang="en-US" dirty="0">
              <a:solidFill>
                <a:srgbClr val="333333"/>
              </a:solidFill>
              <a:latin typeface="Helvetica Neue"/>
            </a:endParaRPr>
          </a:p>
        </p:txBody>
      </p:sp>
      <p:sp>
        <p:nvSpPr>
          <p:cNvPr id="7" name="TextBox 6">
            <a:extLst>
              <a:ext uri="{FF2B5EF4-FFF2-40B4-BE49-F238E27FC236}">
                <a16:creationId xmlns:a16="http://schemas.microsoft.com/office/drawing/2014/main" id="{57674871-A7D1-0155-EE6E-794A70CBDA23}"/>
              </a:ext>
            </a:extLst>
          </p:cNvPr>
          <p:cNvSpPr txBox="1"/>
          <p:nvPr/>
        </p:nvSpPr>
        <p:spPr>
          <a:xfrm>
            <a:off x="4056567" y="4550786"/>
            <a:ext cx="2489350" cy="830997"/>
          </a:xfrm>
          <a:prstGeom prst="rect">
            <a:avLst/>
          </a:prstGeom>
          <a:noFill/>
        </p:spPr>
        <p:txBody>
          <a:bodyPr wrap="square">
            <a:spAutoFit/>
          </a:bodyPr>
          <a:lstStyle/>
          <a:p>
            <a:pPr marL="0" indent="0" algn="just">
              <a:buNone/>
            </a:pPr>
            <a:endParaRPr lang="en-US" sz="2400" b="0" i="0" dirty="0">
              <a:solidFill>
                <a:srgbClr val="333333"/>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enlo"/>
              </a:rPr>
              <a:t>^ Red is data type</a:t>
            </a:r>
            <a:endParaRPr lang="en-US" sz="2400" dirty="0">
              <a:solidFill>
                <a:srgbClr val="333333"/>
              </a:solidFill>
              <a:latin typeface="Helvetica Neue"/>
            </a:endParaRPr>
          </a:p>
        </p:txBody>
      </p:sp>
      <p:sp>
        <p:nvSpPr>
          <p:cNvPr id="11" name="TextBox 10">
            <a:extLst>
              <a:ext uri="{FF2B5EF4-FFF2-40B4-BE49-F238E27FC236}">
                <a16:creationId xmlns:a16="http://schemas.microsoft.com/office/drawing/2014/main" id="{E8F23E27-5CA2-BEC0-F29C-77B33294CE75}"/>
              </a:ext>
            </a:extLst>
          </p:cNvPr>
          <p:cNvSpPr txBox="1"/>
          <p:nvPr/>
        </p:nvSpPr>
        <p:spPr>
          <a:xfrm>
            <a:off x="8038245" y="4057631"/>
            <a:ext cx="3099917" cy="830997"/>
          </a:xfrm>
          <a:prstGeom prst="rect">
            <a:avLst/>
          </a:prstGeom>
          <a:noFill/>
        </p:spPr>
        <p:txBody>
          <a:bodyPr wrap="square">
            <a:spAutoFit/>
          </a:bodyPr>
          <a:lstStyle/>
          <a:p>
            <a:pPr marL="0" indent="0" algn="just">
              <a:buNone/>
            </a:pPr>
            <a:endParaRPr lang="en-US" sz="2400" b="0" i="0" dirty="0">
              <a:solidFill>
                <a:srgbClr val="333333"/>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2400" dirty="0">
                <a:solidFill>
                  <a:srgbClr val="333333"/>
                </a:solidFill>
                <a:latin typeface="Menlo"/>
              </a:rPr>
              <a:t>&lt;- Blue is Constraint</a:t>
            </a:r>
            <a:endParaRPr lang="en-US" sz="2400" dirty="0">
              <a:solidFill>
                <a:srgbClr val="333333"/>
              </a:solidFill>
              <a:latin typeface="Helvetica Neue"/>
            </a:endParaRPr>
          </a:p>
        </p:txBody>
      </p:sp>
      <p:sp>
        <p:nvSpPr>
          <p:cNvPr id="13" name="Title 12">
            <a:extLst>
              <a:ext uri="{FF2B5EF4-FFF2-40B4-BE49-F238E27FC236}">
                <a16:creationId xmlns:a16="http://schemas.microsoft.com/office/drawing/2014/main" id="{DB8E3792-0908-B9FF-A9A4-441001791ABC}"/>
              </a:ext>
            </a:extLst>
          </p:cNvPr>
          <p:cNvSpPr>
            <a:spLocks noGrp="1"/>
          </p:cNvSpPr>
          <p:nvPr>
            <p:ph type="title"/>
          </p:nvPr>
        </p:nvSpPr>
        <p:spPr>
          <a:xfrm>
            <a:off x="758952" y="330623"/>
            <a:ext cx="10671048" cy="768096"/>
          </a:xfrm>
        </p:spPr>
        <p:txBody>
          <a:bodyPr/>
          <a:lstStyle/>
          <a:p>
            <a:r>
              <a:rPr lang="en-US" dirty="0"/>
              <a:t>CREATE</a:t>
            </a:r>
          </a:p>
        </p:txBody>
      </p:sp>
    </p:spTree>
    <p:extLst>
      <p:ext uri="{BB962C8B-B14F-4D97-AF65-F5344CB8AC3E}">
        <p14:creationId xmlns:p14="http://schemas.microsoft.com/office/powerpoint/2010/main" val="1426931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a:xfrm>
            <a:off x="749808" y="448056"/>
            <a:ext cx="10671048" cy="768096"/>
          </a:xfrm>
        </p:spPr>
        <p:txBody>
          <a:bodyPr/>
          <a:lstStyle/>
          <a:p>
            <a:r>
              <a:rPr lang="en-US" altLang="zh-CN" sz="4400" b="1" dirty="0">
                <a:solidFill>
                  <a:schemeClr val="accent6"/>
                </a:solidFill>
                <a:latin typeface="Arial Black" panose="020B0604020202020204" pitchFamily="34" charset="0"/>
                <a:cs typeface="Arial Black" panose="020B0604020202020204" pitchFamily="34" charset="0"/>
              </a:rPr>
              <a:t>ALTER</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13</a:t>
            </a:fld>
            <a:endParaRPr lang="en-US" dirty="0"/>
          </a:p>
        </p:txBody>
      </p:sp>
      <p:sp>
        <p:nvSpPr>
          <p:cNvPr id="4" name="Content Placeholder 3">
            <a:extLst>
              <a:ext uri="{FF2B5EF4-FFF2-40B4-BE49-F238E27FC236}">
                <a16:creationId xmlns:a16="http://schemas.microsoft.com/office/drawing/2014/main" id="{F1F94021-2E23-A40B-3764-729E9F6B14D4}"/>
              </a:ext>
            </a:extLst>
          </p:cNvPr>
          <p:cNvSpPr>
            <a:spLocks noGrp="1"/>
          </p:cNvSpPr>
          <p:nvPr>
            <p:ph sz="half" idx="1"/>
          </p:nvPr>
        </p:nvSpPr>
        <p:spPr>
          <a:xfrm>
            <a:off x="535771" y="2165096"/>
            <a:ext cx="10680192" cy="4235704"/>
          </a:xfrm>
        </p:spPr>
        <p:txBody>
          <a:bodyPr/>
          <a:lstStyle/>
          <a:p>
            <a:pPr marL="0" indent="0" algn="just">
              <a:buNone/>
            </a:pPr>
            <a:endParaRPr lang="en-US" dirty="0">
              <a:solidFill>
                <a:srgbClr val="333333"/>
              </a:solidFill>
              <a:latin typeface="Helvetica Neue"/>
            </a:endParaRPr>
          </a:p>
        </p:txBody>
      </p:sp>
      <p:sp>
        <p:nvSpPr>
          <p:cNvPr id="5" name="TextBox 4">
            <a:extLst>
              <a:ext uri="{FF2B5EF4-FFF2-40B4-BE49-F238E27FC236}">
                <a16:creationId xmlns:a16="http://schemas.microsoft.com/office/drawing/2014/main" id="{36A445F5-62B7-19AE-B1D0-9E73CD0F747D}"/>
              </a:ext>
            </a:extLst>
          </p:cNvPr>
          <p:cNvSpPr txBox="1"/>
          <p:nvPr/>
        </p:nvSpPr>
        <p:spPr>
          <a:xfrm>
            <a:off x="2524154" y="1217458"/>
            <a:ext cx="7143691" cy="369332"/>
          </a:xfrm>
          <a:prstGeom prst="rect">
            <a:avLst/>
          </a:prstGeom>
          <a:noFill/>
        </p:spPr>
        <p:txBody>
          <a:bodyPr wrap="square">
            <a:spAutoFit/>
          </a:bodyPr>
          <a:lstStyle/>
          <a:p>
            <a:pPr marL="0" indent="0" algn="just">
              <a:buNone/>
            </a:pPr>
            <a:r>
              <a:rPr lang="en-US" b="0" i="0" dirty="0">
                <a:solidFill>
                  <a:srgbClr val="333333"/>
                </a:solidFill>
                <a:effectLst/>
                <a:latin typeface="Helvetica Neue"/>
              </a:rPr>
              <a:t>ADD A COLUMN </a:t>
            </a:r>
          </a:p>
        </p:txBody>
      </p:sp>
      <p:sp>
        <p:nvSpPr>
          <p:cNvPr id="6" name="Rectangle 2">
            <a:extLst>
              <a:ext uri="{FF2B5EF4-FFF2-40B4-BE49-F238E27FC236}">
                <a16:creationId xmlns:a16="http://schemas.microsoft.com/office/drawing/2014/main" id="{319EB371-0980-BC08-2980-4A0B1C38F44E}"/>
              </a:ext>
            </a:extLst>
          </p:cNvPr>
          <p:cNvSpPr>
            <a:spLocks noChangeArrowheads="1"/>
          </p:cNvSpPr>
          <p:nvPr/>
        </p:nvSpPr>
        <p:spPr bwMode="auto">
          <a:xfrm>
            <a:off x="0" y="0"/>
            <a:ext cx="12192000" cy="457200"/>
          </a:xfrm>
          <a:prstGeom prst="rect">
            <a:avLst/>
          </a:prstGeom>
          <a:solidFill>
            <a:srgbClr val="EFF1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9839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333333"/>
                </a:solidFill>
                <a:effectLst/>
                <a:latin typeface="Menlo"/>
              </a:rPr>
              <a:t>ALTER TABLE table_name ADD column_name column_definition;</a:t>
            </a:r>
            <a:r>
              <a:rPr kumimoji="0" lang="en-US" altLang="en-US" sz="11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24332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4DF5E74-B975-0EE2-1C74-7FC105849CBA}"/>
              </a:ext>
            </a:extLst>
          </p:cNvPr>
          <p:cNvSpPr>
            <a:spLocks noGrp="1"/>
          </p:cNvSpPr>
          <p:nvPr>
            <p:ph type="sldNum" sz="quarter" idx="12"/>
          </p:nvPr>
        </p:nvSpPr>
        <p:spPr/>
        <p:txBody>
          <a:bodyPr/>
          <a:lstStyle/>
          <a:p>
            <a:fld id="{48F63A3B-78C7-47BE-AE5E-E10140E04643}" type="slidenum">
              <a:rPr lang="en-US" smtClean="0"/>
              <a:t>14</a:t>
            </a:fld>
            <a:endParaRPr lang="en-US" dirty="0"/>
          </a:p>
        </p:txBody>
      </p:sp>
      <p:sp>
        <p:nvSpPr>
          <p:cNvPr id="8" name="TextBox 7">
            <a:extLst>
              <a:ext uri="{FF2B5EF4-FFF2-40B4-BE49-F238E27FC236}">
                <a16:creationId xmlns:a16="http://schemas.microsoft.com/office/drawing/2014/main" id="{81CDEC52-A73B-836C-32F9-053F01E2518A}"/>
              </a:ext>
            </a:extLst>
          </p:cNvPr>
          <p:cNvSpPr txBox="1"/>
          <p:nvPr/>
        </p:nvSpPr>
        <p:spPr>
          <a:xfrm>
            <a:off x="2527663" y="494602"/>
            <a:ext cx="6100354" cy="369332"/>
          </a:xfrm>
          <a:prstGeom prst="rect">
            <a:avLst/>
          </a:prstGeom>
          <a:noFill/>
        </p:spPr>
        <p:txBody>
          <a:bodyPr wrap="square">
            <a:spAutoFit/>
          </a:bodyPr>
          <a:lstStyle/>
          <a:p>
            <a:pPr marL="0" indent="0" algn="just">
              <a:buNone/>
            </a:pPr>
            <a:r>
              <a:rPr lang="en-US" b="0" i="0" dirty="0">
                <a:solidFill>
                  <a:srgbClr val="333333"/>
                </a:solidFill>
                <a:effectLst/>
                <a:latin typeface="Helvetica Neue"/>
              </a:rPr>
              <a:t>ADD A COLUMN </a:t>
            </a:r>
          </a:p>
        </p:txBody>
      </p:sp>
      <p:sp>
        <p:nvSpPr>
          <p:cNvPr id="11" name="TextBox 10">
            <a:extLst>
              <a:ext uri="{FF2B5EF4-FFF2-40B4-BE49-F238E27FC236}">
                <a16:creationId xmlns:a16="http://schemas.microsoft.com/office/drawing/2014/main" id="{FE3F4225-14B2-ED28-8BA7-4FA5B7CFC52C}"/>
              </a:ext>
            </a:extLst>
          </p:cNvPr>
          <p:cNvSpPr txBox="1"/>
          <p:nvPr/>
        </p:nvSpPr>
        <p:spPr>
          <a:xfrm>
            <a:off x="2488474" y="908149"/>
            <a:ext cx="6720839" cy="646331"/>
          </a:xfrm>
          <a:prstGeom prst="rect">
            <a:avLst/>
          </a:prstGeom>
          <a:noFill/>
        </p:spPr>
        <p:txBody>
          <a:bodyPr wrap="square">
            <a:spAutoFit/>
          </a:bodyPr>
          <a:lstStyle/>
          <a:p>
            <a:r>
              <a:rPr lang="en-US" sz="1800" b="0" i="0" u="none" strike="noStrike" baseline="0" dirty="0">
                <a:solidFill>
                  <a:srgbClr val="0000FF"/>
                </a:solidFill>
                <a:highlight>
                  <a:srgbClr val="FFFFFF"/>
                </a:highlight>
                <a:latin typeface="Courier"/>
              </a:rPr>
              <a:t>ALTER</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TABLE</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808000"/>
                </a:solidFill>
                <a:highlight>
                  <a:srgbClr val="FFFFFF"/>
                </a:highlight>
                <a:latin typeface="Courier"/>
              </a:rPr>
              <a:t>MyCustomers</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FF"/>
                </a:solidFill>
                <a:highlight>
                  <a:srgbClr val="FFFFFF"/>
                </a:highlight>
                <a:latin typeface="Courier"/>
              </a:rPr>
              <a:t>ADD</a:t>
            </a:r>
            <a:r>
              <a:rPr lang="en-US" sz="1800" b="0" i="0" u="none" strike="noStrike" baseline="0" dirty="0">
                <a:solidFill>
                  <a:srgbClr val="000000"/>
                </a:solidFill>
                <a:highlight>
                  <a:srgbClr val="FFFFFF"/>
                </a:highlight>
                <a:latin typeface="Courier"/>
              </a:rPr>
              <a:t> status </a:t>
            </a:r>
            <a:r>
              <a:rPr lang="en-US" sz="1800" b="0" i="0" u="none" strike="noStrike" baseline="0" dirty="0">
                <a:solidFill>
                  <a:srgbClr val="FF0000"/>
                </a:solidFill>
                <a:highlight>
                  <a:srgbClr val="FFFFFF"/>
                </a:highlight>
                <a:latin typeface="Courier"/>
              </a:rPr>
              <a:t>varchar2</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800000"/>
                </a:solidFill>
                <a:highlight>
                  <a:srgbClr val="FFFFFF"/>
                </a:highlight>
                <a:latin typeface="Courier"/>
              </a:rPr>
              <a:t>10</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DEFAULT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FF0000"/>
                </a:solidFill>
                <a:highlight>
                  <a:srgbClr val="FFFFFF"/>
                </a:highlight>
                <a:latin typeface="Courier"/>
              </a:rPr>
              <a:t>'logged out'</a:t>
            </a:r>
            <a:endParaRPr lang="en-US" dirty="0"/>
          </a:p>
        </p:txBody>
      </p:sp>
      <p:sp>
        <p:nvSpPr>
          <p:cNvPr id="12" name="TextBox 11">
            <a:extLst>
              <a:ext uri="{FF2B5EF4-FFF2-40B4-BE49-F238E27FC236}">
                <a16:creationId xmlns:a16="http://schemas.microsoft.com/office/drawing/2014/main" id="{2B5B04B5-C7F4-904C-A3F9-6B1A527DD29F}"/>
              </a:ext>
            </a:extLst>
          </p:cNvPr>
          <p:cNvSpPr txBox="1"/>
          <p:nvPr/>
        </p:nvSpPr>
        <p:spPr>
          <a:xfrm>
            <a:off x="2488474" y="1731109"/>
            <a:ext cx="6100354" cy="369332"/>
          </a:xfrm>
          <a:prstGeom prst="rect">
            <a:avLst/>
          </a:prstGeom>
          <a:noFill/>
        </p:spPr>
        <p:txBody>
          <a:bodyPr wrap="square">
            <a:spAutoFit/>
          </a:bodyPr>
          <a:lstStyle/>
          <a:p>
            <a:pPr marL="0" indent="0" algn="just">
              <a:buNone/>
            </a:pPr>
            <a:r>
              <a:rPr lang="en-US" b="0" i="0" dirty="0">
                <a:solidFill>
                  <a:srgbClr val="333333"/>
                </a:solidFill>
                <a:effectLst/>
                <a:latin typeface="Helvetica Neue"/>
              </a:rPr>
              <a:t>ADD A MULTIPLE COLUMN </a:t>
            </a:r>
          </a:p>
        </p:txBody>
      </p:sp>
      <p:sp>
        <p:nvSpPr>
          <p:cNvPr id="14" name="TextBox 13">
            <a:extLst>
              <a:ext uri="{FF2B5EF4-FFF2-40B4-BE49-F238E27FC236}">
                <a16:creationId xmlns:a16="http://schemas.microsoft.com/office/drawing/2014/main" id="{8E6C344B-3373-0DDC-6FB9-0CC6A1693D31}"/>
              </a:ext>
            </a:extLst>
          </p:cNvPr>
          <p:cNvSpPr txBox="1"/>
          <p:nvPr/>
        </p:nvSpPr>
        <p:spPr>
          <a:xfrm>
            <a:off x="2488474" y="2235202"/>
            <a:ext cx="6100354" cy="1200329"/>
          </a:xfrm>
          <a:prstGeom prst="rect">
            <a:avLst/>
          </a:prstGeom>
          <a:noFill/>
        </p:spPr>
        <p:txBody>
          <a:bodyPr wrap="square">
            <a:spAutoFit/>
          </a:bodyPr>
          <a:lstStyle/>
          <a:p>
            <a:r>
              <a:rPr lang="en-US" sz="1800" b="0" i="0" u="none" strike="noStrike" baseline="0" dirty="0">
                <a:solidFill>
                  <a:srgbClr val="0000FF"/>
                </a:solidFill>
                <a:highlight>
                  <a:srgbClr val="FFFFFF"/>
                </a:highlight>
                <a:latin typeface="Courier"/>
              </a:rPr>
              <a:t>ALTER</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TABLE</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00"/>
                </a:solidFill>
                <a:highlight>
                  <a:srgbClr val="FFFFFF"/>
                </a:highlight>
                <a:latin typeface="Courier"/>
              </a:rPr>
              <a:t>table_name</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00"/>
                </a:solidFill>
                <a:highlight>
                  <a:srgbClr val="FFFFFF"/>
                </a:highlight>
                <a:latin typeface="Courier"/>
              </a:rPr>
              <a:t>  </a:t>
            </a:r>
            <a:r>
              <a:rPr lang="en-US" sz="1800" b="0" i="0" u="sng" strike="noStrike" baseline="0" dirty="0">
                <a:solidFill>
                  <a:srgbClr val="0000FF"/>
                </a:solidFill>
                <a:highlight>
                  <a:srgbClr val="FFFFFF"/>
                </a:highlight>
                <a:latin typeface="Courier"/>
              </a:rPr>
              <a:t>ADD</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column_1 datatype Constraint </a:t>
            </a:r>
            <a:r>
              <a:rPr lang="en-US" sz="1800" b="0" i="0" u="none" strike="noStrike" baseline="0" dirty="0">
                <a:solidFill>
                  <a:srgbClr val="0000FF"/>
                </a:solidFill>
                <a:highlight>
                  <a:srgbClr val="FFFFFF"/>
                </a:highlight>
                <a:latin typeface="Courier"/>
              </a:rPr>
              <a:t>,</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00"/>
                </a:solidFill>
                <a:highlight>
                  <a:srgbClr val="FFFFFF"/>
                </a:highlight>
                <a:latin typeface="Courier"/>
              </a:rPr>
              <a:t>       column_2 datatype Constraint </a:t>
            </a:r>
            <a:r>
              <a:rPr lang="en-US" sz="1800" b="0" i="0" u="none" strike="noStrike" baseline="0" dirty="0">
                <a:solidFill>
                  <a:srgbClr val="0000FF"/>
                </a:solidFill>
                <a:highlight>
                  <a:srgbClr val="FFFFFF"/>
                </a:highlight>
                <a:latin typeface="Courier"/>
              </a:rPr>
              <a:t>,</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00"/>
                </a:solidFill>
                <a:highlight>
                  <a:srgbClr val="FFFFFF"/>
                </a:highlight>
                <a:latin typeface="Courier"/>
              </a:rPr>
              <a:t>       column_3 datatype Constraint </a:t>
            </a:r>
            <a:r>
              <a:rPr lang="en-US" sz="1800" b="0" i="0" u="none" strike="noStrike" baseline="0" dirty="0">
                <a:solidFill>
                  <a:srgbClr val="0000FF"/>
                </a:solidFill>
                <a:highlight>
                  <a:srgbClr val="FFFFFF"/>
                </a:highlight>
                <a:latin typeface="Courier"/>
              </a:rPr>
              <a:t>);</a:t>
            </a:r>
            <a:endParaRPr lang="en-US" dirty="0"/>
          </a:p>
        </p:txBody>
      </p:sp>
      <p:sp>
        <p:nvSpPr>
          <p:cNvPr id="17" name="TextBox 16">
            <a:extLst>
              <a:ext uri="{FF2B5EF4-FFF2-40B4-BE49-F238E27FC236}">
                <a16:creationId xmlns:a16="http://schemas.microsoft.com/office/drawing/2014/main" id="{9AB53E4B-C22B-7A04-27EA-574CCAA55C83}"/>
              </a:ext>
            </a:extLst>
          </p:cNvPr>
          <p:cNvSpPr txBox="1"/>
          <p:nvPr/>
        </p:nvSpPr>
        <p:spPr>
          <a:xfrm>
            <a:off x="2449286" y="3649134"/>
            <a:ext cx="6100354" cy="369332"/>
          </a:xfrm>
          <a:prstGeom prst="rect">
            <a:avLst/>
          </a:prstGeom>
          <a:noFill/>
        </p:spPr>
        <p:txBody>
          <a:bodyPr wrap="square">
            <a:spAutoFit/>
          </a:bodyPr>
          <a:lstStyle/>
          <a:p>
            <a:r>
              <a:rPr lang="en-US" b="0" i="0" dirty="0">
                <a:solidFill>
                  <a:srgbClr val="333333"/>
                </a:solidFill>
                <a:effectLst/>
                <a:latin typeface="Helvetica Neue"/>
              </a:rPr>
              <a:t> MODIFY A COLUMN</a:t>
            </a:r>
            <a:endParaRPr lang="en-US" dirty="0"/>
          </a:p>
        </p:txBody>
      </p:sp>
      <p:sp>
        <p:nvSpPr>
          <p:cNvPr id="19" name="TextBox 18">
            <a:extLst>
              <a:ext uri="{FF2B5EF4-FFF2-40B4-BE49-F238E27FC236}">
                <a16:creationId xmlns:a16="http://schemas.microsoft.com/office/drawing/2014/main" id="{24612C0D-CCB3-70D0-840C-510A1A708F33}"/>
              </a:ext>
            </a:extLst>
          </p:cNvPr>
          <p:cNvSpPr txBox="1"/>
          <p:nvPr/>
        </p:nvSpPr>
        <p:spPr>
          <a:xfrm>
            <a:off x="2488474" y="4131434"/>
            <a:ext cx="6100354" cy="646331"/>
          </a:xfrm>
          <a:prstGeom prst="rect">
            <a:avLst/>
          </a:prstGeom>
          <a:noFill/>
        </p:spPr>
        <p:txBody>
          <a:bodyPr wrap="square">
            <a:spAutoFit/>
          </a:bodyPr>
          <a:lstStyle/>
          <a:p>
            <a:r>
              <a:rPr lang="en-US" sz="1800" b="0" i="0" u="none" strike="noStrike" baseline="0" dirty="0">
                <a:solidFill>
                  <a:srgbClr val="0000FF"/>
                </a:solidFill>
                <a:highlight>
                  <a:srgbClr val="FFFFFF"/>
                </a:highlight>
                <a:latin typeface="Courier"/>
              </a:rPr>
              <a:t>ALTER</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TABLE</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808000"/>
                </a:solidFill>
                <a:highlight>
                  <a:srgbClr val="FFFFFF"/>
                </a:highlight>
                <a:latin typeface="Courier"/>
              </a:rPr>
              <a:t>MyCustomers</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FF"/>
                </a:solidFill>
                <a:highlight>
                  <a:srgbClr val="FFFFFF"/>
                </a:highlight>
                <a:latin typeface="Courier"/>
              </a:rPr>
              <a:t>MODIFY</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00"/>
                </a:solidFill>
                <a:highlight>
                  <a:srgbClr val="FFFFFF"/>
                </a:highlight>
                <a:latin typeface="Courier"/>
              </a:rPr>
              <a:t>customer_id</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FF0000"/>
                </a:solidFill>
                <a:highlight>
                  <a:srgbClr val="FFFFFF"/>
                </a:highlight>
                <a:latin typeface="Courier"/>
              </a:rPr>
              <a:t>number</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800000"/>
                </a:solidFill>
                <a:highlight>
                  <a:srgbClr val="FFFFFF"/>
                </a:highlight>
                <a:latin typeface="Courier"/>
              </a:rPr>
              <a:t>10</a:t>
            </a:r>
            <a:r>
              <a:rPr lang="en-US" sz="1800" b="0" i="0" u="none" strike="noStrike" baseline="0" dirty="0">
                <a:solidFill>
                  <a:srgbClr val="0000FF"/>
                </a:solidFill>
                <a:highlight>
                  <a:srgbClr val="FFFFFF"/>
                </a:highlight>
                <a:latin typeface="Courier"/>
              </a:rPr>
              <a:t>)</a:t>
            </a:r>
            <a:endParaRPr lang="en-US" dirty="0"/>
          </a:p>
        </p:txBody>
      </p:sp>
      <p:sp>
        <p:nvSpPr>
          <p:cNvPr id="22" name="TextBox 21">
            <a:extLst>
              <a:ext uri="{FF2B5EF4-FFF2-40B4-BE49-F238E27FC236}">
                <a16:creationId xmlns:a16="http://schemas.microsoft.com/office/drawing/2014/main" id="{0455E2E7-C1D8-C416-1884-710D164801A8}"/>
              </a:ext>
            </a:extLst>
          </p:cNvPr>
          <p:cNvSpPr txBox="1"/>
          <p:nvPr/>
        </p:nvSpPr>
        <p:spPr>
          <a:xfrm>
            <a:off x="2468880" y="5513253"/>
            <a:ext cx="6139542" cy="1200329"/>
          </a:xfrm>
          <a:prstGeom prst="rect">
            <a:avLst/>
          </a:prstGeom>
          <a:noFill/>
        </p:spPr>
        <p:txBody>
          <a:bodyPr wrap="square">
            <a:spAutoFit/>
          </a:bodyPr>
          <a:lstStyle/>
          <a:p>
            <a:r>
              <a:rPr lang="en-US" sz="1800" b="0" i="0" u="none" strike="noStrike" baseline="0" dirty="0">
                <a:solidFill>
                  <a:srgbClr val="0000FF"/>
                </a:solidFill>
                <a:highlight>
                  <a:srgbClr val="FFFFFF"/>
                </a:highlight>
                <a:latin typeface="Courier"/>
              </a:rPr>
              <a:t>ALTER</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TABLE</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00"/>
                </a:solidFill>
                <a:highlight>
                  <a:srgbClr val="FFFFFF"/>
                </a:highlight>
                <a:latin typeface="Courier"/>
              </a:rPr>
              <a:t>table_name</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MODIFY</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column_1 </a:t>
            </a:r>
            <a:r>
              <a:rPr lang="en-US" sz="1800" b="0" i="0" u="none" strike="noStrike" baseline="0" dirty="0" err="1">
                <a:solidFill>
                  <a:srgbClr val="000000"/>
                </a:solidFill>
                <a:highlight>
                  <a:srgbClr val="FFFFFF"/>
                </a:highlight>
                <a:latin typeface="Courier"/>
              </a:rPr>
              <a:t>column_definition</a:t>
            </a:r>
            <a:r>
              <a:rPr lang="en-US" sz="1800" b="0" i="0" u="none" strike="noStrike" baseline="0" dirty="0">
                <a:solidFill>
                  <a:srgbClr val="0000FF"/>
                </a:solidFill>
                <a:highlight>
                  <a:srgbClr val="FFFFFF"/>
                </a:highlight>
                <a:latin typeface="Courier"/>
              </a:rPr>
              <a:t>,</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00"/>
                </a:solidFill>
                <a:highlight>
                  <a:srgbClr val="FFFFFF"/>
                </a:highlight>
                <a:latin typeface="Courier"/>
              </a:rPr>
              <a:t>          column_2 </a:t>
            </a:r>
            <a:r>
              <a:rPr lang="en-US" sz="1800" b="0" i="0" u="none" strike="noStrike" baseline="0" dirty="0" err="1">
                <a:solidFill>
                  <a:srgbClr val="000000"/>
                </a:solidFill>
                <a:highlight>
                  <a:srgbClr val="FFFFFF"/>
                </a:highlight>
                <a:latin typeface="Courier"/>
              </a:rPr>
              <a:t>column_definition</a:t>
            </a:r>
            <a:r>
              <a:rPr lang="en-US" sz="1800" b="0" i="0" u="none" strike="noStrike" baseline="0" dirty="0">
                <a:solidFill>
                  <a:srgbClr val="0000FF"/>
                </a:solidFill>
                <a:highlight>
                  <a:srgbClr val="FFFFFF"/>
                </a:highlight>
                <a:latin typeface="Courier"/>
              </a:rPr>
              <a:t>,</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00"/>
                </a:solidFill>
                <a:highlight>
                  <a:srgbClr val="FFFFFF"/>
                </a:highlight>
                <a:latin typeface="Courier"/>
              </a:rPr>
              <a:t>column_n</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00"/>
                </a:solidFill>
                <a:highlight>
                  <a:srgbClr val="FFFFFF"/>
                </a:highlight>
                <a:latin typeface="Courier"/>
              </a:rPr>
              <a:t>column_definition</a:t>
            </a:r>
            <a:r>
              <a:rPr lang="en-US" sz="1800" b="0" i="0" u="none" strike="noStrike" baseline="0" dirty="0">
                <a:solidFill>
                  <a:srgbClr val="0000FF"/>
                </a:solidFill>
                <a:highlight>
                  <a:srgbClr val="FFFFFF"/>
                </a:highlight>
                <a:latin typeface="Courier"/>
              </a:rPr>
              <a:t>);</a:t>
            </a:r>
            <a:endParaRPr lang="en-US" dirty="0"/>
          </a:p>
        </p:txBody>
      </p:sp>
      <p:sp>
        <p:nvSpPr>
          <p:cNvPr id="24" name="TextBox 23">
            <a:extLst>
              <a:ext uri="{FF2B5EF4-FFF2-40B4-BE49-F238E27FC236}">
                <a16:creationId xmlns:a16="http://schemas.microsoft.com/office/drawing/2014/main" id="{1131E468-846C-D5B4-BCCD-2A92B50329A5}"/>
              </a:ext>
            </a:extLst>
          </p:cNvPr>
          <p:cNvSpPr txBox="1"/>
          <p:nvPr/>
        </p:nvSpPr>
        <p:spPr>
          <a:xfrm>
            <a:off x="2449286" y="4985183"/>
            <a:ext cx="6139542" cy="369332"/>
          </a:xfrm>
          <a:prstGeom prst="rect">
            <a:avLst/>
          </a:prstGeom>
          <a:noFill/>
        </p:spPr>
        <p:txBody>
          <a:bodyPr wrap="square">
            <a:spAutoFit/>
          </a:bodyPr>
          <a:lstStyle/>
          <a:p>
            <a:r>
              <a:rPr lang="en-US" b="0" i="0" dirty="0">
                <a:solidFill>
                  <a:srgbClr val="333333"/>
                </a:solidFill>
                <a:effectLst/>
                <a:latin typeface="Helvetica Neue"/>
              </a:rPr>
              <a:t> MODIFY A MULTIPLE COLUMN</a:t>
            </a:r>
            <a:endParaRPr lang="en-US" dirty="0"/>
          </a:p>
        </p:txBody>
      </p:sp>
    </p:spTree>
    <p:extLst>
      <p:ext uri="{BB962C8B-B14F-4D97-AF65-F5344CB8AC3E}">
        <p14:creationId xmlns:p14="http://schemas.microsoft.com/office/powerpoint/2010/main" val="14082344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4DF5E74-B975-0EE2-1C74-7FC105849CBA}"/>
              </a:ext>
            </a:extLst>
          </p:cNvPr>
          <p:cNvSpPr>
            <a:spLocks noGrp="1"/>
          </p:cNvSpPr>
          <p:nvPr>
            <p:ph type="sldNum" sz="quarter" idx="12"/>
          </p:nvPr>
        </p:nvSpPr>
        <p:spPr/>
        <p:txBody>
          <a:bodyPr/>
          <a:lstStyle/>
          <a:p>
            <a:fld id="{48F63A3B-78C7-47BE-AE5E-E10140E04643}" type="slidenum">
              <a:rPr lang="en-US" smtClean="0"/>
              <a:t>15</a:t>
            </a:fld>
            <a:endParaRPr lang="en-US" dirty="0"/>
          </a:p>
        </p:txBody>
      </p:sp>
      <p:sp>
        <p:nvSpPr>
          <p:cNvPr id="8" name="TextBox 7">
            <a:extLst>
              <a:ext uri="{FF2B5EF4-FFF2-40B4-BE49-F238E27FC236}">
                <a16:creationId xmlns:a16="http://schemas.microsoft.com/office/drawing/2014/main" id="{81CDEC52-A73B-836C-32F9-053F01E2518A}"/>
              </a:ext>
            </a:extLst>
          </p:cNvPr>
          <p:cNvSpPr txBox="1"/>
          <p:nvPr/>
        </p:nvSpPr>
        <p:spPr>
          <a:xfrm>
            <a:off x="2527663" y="582023"/>
            <a:ext cx="6100354" cy="369332"/>
          </a:xfrm>
          <a:prstGeom prst="rect">
            <a:avLst/>
          </a:prstGeom>
          <a:noFill/>
        </p:spPr>
        <p:txBody>
          <a:bodyPr wrap="square">
            <a:spAutoFit/>
          </a:bodyPr>
          <a:lstStyle/>
          <a:p>
            <a:pPr marL="0" indent="0" algn="just">
              <a:buNone/>
            </a:pPr>
            <a:r>
              <a:rPr lang="en-US" b="0" i="0" dirty="0">
                <a:solidFill>
                  <a:srgbClr val="333333"/>
                </a:solidFill>
                <a:effectLst/>
                <a:latin typeface="Helvetica Neue"/>
              </a:rPr>
              <a:t>DROP A COLUMN </a:t>
            </a:r>
          </a:p>
        </p:txBody>
      </p:sp>
      <p:sp>
        <p:nvSpPr>
          <p:cNvPr id="11" name="TextBox 10">
            <a:extLst>
              <a:ext uri="{FF2B5EF4-FFF2-40B4-BE49-F238E27FC236}">
                <a16:creationId xmlns:a16="http://schemas.microsoft.com/office/drawing/2014/main" id="{FE3F4225-14B2-ED28-8BA7-4FA5B7CFC52C}"/>
              </a:ext>
            </a:extLst>
          </p:cNvPr>
          <p:cNvSpPr txBox="1"/>
          <p:nvPr/>
        </p:nvSpPr>
        <p:spPr>
          <a:xfrm>
            <a:off x="2488474" y="908149"/>
            <a:ext cx="6720839" cy="646331"/>
          </a:xfrm>
          <a:prstGeom prst="rect">
            <a:avLst/>
          </a:prstGeom>
          <a:noFill/>
        </p:spPr>
        <p:txBody>
          <a:bodyPr wrap="square">
            <a:spAutoFit/>
          </a:bodyPr>
          <a:lstStyle/>
          <a:p>
            <a:r>
              <a:rPr lang="en-US" sz="1800" b="0" i="0" u="none" strike="noStrike" baseline="0" dirty="0">
                <a:solidFill>
                  <a:srgbClr val="0000FF"/>
                </a:solidFill>
                <a:highlight>
                  <a:srgbClr val="FFFFFF"/>
                </a:highlight>
                <a:latin typeface="Courier"/>
              </a:rPr>
              <a:t>ALTER</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TABLE</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808000"/>
                </a:solidFill>
                <a:highlight>
                  <a:srgbClr val="FFFFFF"/>
                </a:highlight>
                <a:latin typeface="Courier"/>
              </a:rPr>
              <a:t>MyCustomers</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FF"/>
                </a:solidFill>
                <a:highlight>
                  <a:srgbClr val="FFFFFF"/>
                </a:highlight>
                <a:latin typeface="Courier"/>
              </a:rPr>
              <a:t>DROP</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COLUMN</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00"/>
                </a:solidFill>
                <a:highlight>
                  <a:srgbClr val="FFFFFF"/>
                </a:highlight>
                <a:latin typeface="Courier"/>
              </a:rPr>
              <a:t>customer_id</a:t>
            </a:r>
            <a:r>
              <a:rPr lang="en-US" sz="1800" b="0" i="0" u="none" strike="noStrike" baseline="0" dirty="0">
                <a:solidFill>
                  <a:srgbClr val="000000"/>
                </a:solidFill>
                <a:highlight>
                  <a:srgbClr val="FFFFFF"/>
                </a:highlight>
                <a:latin typeface="Courier"/>
              </a:rPr>
              <a:t> (ne need for data type)</a:t>
            </a:r>
            <a:endParaRPr lang="en-US" dirty="0"/>
          </a:p>
        </p:txBody>
      </p:sp>
      <p:sp>
        <p:nvSpPr>
          <p:cNvPr id="20" name="Rectangle 3">
            <a:extLst>
              <a:ext uri="{FF2B5EF4-FFF2-40B4-BE49-F238E27FC236}">
                <a16:creationId xmlns:a16="http://schemas.microsoft.com/office/drawing/2014/main" id="{C21D0C41-E73B-21DC-7C7A-9479DD57A014}"/>
              </a:ext>
            </a:extLst>
          </p:cNvPr>
          <p:cNvSpPr>
            <a:spLocks noChangeArrowheads="1"/>
          </p:cNvSpPr>
          <p:nvPr/>
        </p:nvSpPr>
        <p:spPr bwMode="auto">
          <a:xfrm>
            <a:off x="0" y="0"/>
            <a:ext cx="12192000" cy="457200"/>
          </a:xfrm>
          <a:prstGeom prst="rect">
            <a:avLst/>
          </a:prstGeom>
          <a:solidFill>
            <a:srgbClr val="EFF1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9839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333333"/>
                </a:solidFill>
                <a:effectLst/>
                <a:latin typeface="Menlo"/>
              </a:rPr>
              <a:t>ALTER TABLE table_name MODIFY (column_1 column_type, column_2 column_type, ... column_n column_type);</a:t>
            </a:r>
            <a:r>
              <a:rPr kumimoji="0" lang="en-US" altLang="en-US" sz="11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8FC43731-AF91-5E36-CE26-4AC276DF8A88}"/>
              </a:ext>
            </a:extLst>
          </p:cNvPr>
          <p:cNvSpPr txBox="1"/>
          <p:nvPr/>
        </p:nvSpPr>
        <p:spPr>
          <a:xfrm>
            <a:off x="2488474" y="2466538"/>
            <a:ext cx="6139542" cy="646331"/>
          </a:xfrm>
          <a:prstGeom prst="rect">
            <a:avLst/>
          </a:prstGeom>
          <a:noFill/>
        </p:spPr>
        <p:txBody>
          <a:bodyPr wrap="square">
            <a:spAutoFit/>
          </a:bodyPr>
          <a:lstStyle/>
          <a:p>
            <a:r>
              <a:rPr lang="en-US" sz="1800" b="0" i="0" u="none" strike="noStrike" baseline="0" dirty="0">
                <a:solidFill>
                  <a:srgbClr val="0000FF"/>
                </a:solidFill>
                <a:highlight>
                  <a:srgbClr val="FFFFFF"/>
                </a:highlight>
                <a:latin typeface="Courier"/>
              </a:rPr>
              <a:t>ALTER</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TABLE</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808000"/>
                </a:solidFill>
                <a:highlight>
                  <a:srgbClr val="FFFFFF"/>
                </a:highlight>
                <a:latin typeface="Courier"/>
              </a:rPr>
              <a:t>MyCustomers</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FF"/>
                </a:solidFill>
                <a:highlight>
                  <a:srgbClr val="FFFFFF"/>
                </a:highlight>
                <a:latin typeface="Courier"/>
              </a:rPr>
              <a:t>RENAME</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COLUMN</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00"/>
                </a:solidFill>
                <a:highlight>
                  <a:srgbClr val="FFFFFF"/>
                </a:highlight>
                <a:latin typeface="Courier"/>
              </a:rPr>
              <a:t>customer_id</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to</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ID</a:t>
            </a:r>
            <a:endParaRPr lang="en-US" dirty="0"/>
          </a:p>
        </p:txBody>
      </p:sp>
      <p:sp>
        <p:nvSpPr>
          <p:cNvPr id="4" name="TextBox 3">
            <a:extLst>
              <a:ext uri="{FF2B5EF4-FFF2-40B4-BE49-F238E27FC236}">
                <a16:creationId xmlns:a16="http://schemas.microsoft.com/office/drawing/2014/main" id="{BD1434C2-64DD-C937-C413-427F57702CCA}"/>
              </a:ext>
            </a:extLst>
          </p:cNvPr>
          <p:cNvSpPr txBox="1"/>
          <p:nvPr/>
        </p:nvSpPr>
        <p:spPr>
          <a:xfrm>
            <a:off x="2488474" y="2091400"/>
            <a:ext cx="6100354" cy="369332"/>
          </a:xfrm>
          <a:prstGeom prst="rect">
            <a:avLst/>
          </a:prstGeom>
          <a:noFill/>
        </p:spPr>
        <p:txBody>
          <a:bodyPr wrap="square">
            <a:spAutoFit/>
          </a:bodyPr>
          <a:lstStyle/>
          <a:p>
            <a:pPr marL="0" indent="0" algn="just">
              <a:buNone/>
            </a:pPr>
            <a:r>
              <a:rPr lang="en-US" b="0" i="0" dirty="0">
                <a:solidFill>
                  <a:srgbClr val="333333"/>
                </a:solidFill>
                <a:effectLst/>
                <a:latin typeface="Helvetica Neue"/>
              </a:rPr>
              <a:t>RENAME A COLUMN </a:t>
            </a:r>
          </a:p>
        </p:txBody>
      </p:sp>
      <p:sp>
        <p:nvSpPr>
          <p:cNvPr id="5" name="TextBox 4">
            <a:extLst>
              <a:ext uri="{FF2B5EF4-FFF2-40B4-BE49-F238E27FC236}">
                <a16:creationId xmlns:a16="http://schemas.microsoft.com/office/drawing/2014/main" id="{BC167717-1CC7-EF79-BC92-AAC3B3FEB93F}"/>
              </a:ext>
            </a:extLst>
          </p:cNvPr>
          <p:cNvSpPr txBox="1"/>
          <p:nvPr/>
        </p:nvSpPr>
        <p:spPr>
          <a:xfrm>
            <a:off x="2508068" y="3244334"/>
            <a:ext cx="6100354" cy="369332"/>
          </a:xfrm>
          <a:prstGeom prst="rect">
            <a:avLst/>
          </a:prstGeom>
          <a:noFill/>
        </p:spPr>
        <p:txBody>
          <a:bodyPr wrap="square">
            <a:spAutoFit/>
          </a:bodyPr>
          <a:lstStyle/>
          <a:p>
            <a:pPr marL="0" indent="0" algn="just">
              <a:buNone/>
            </a:pPr>
            <a:r>
              <a:rPr lang="en-US" b="0" i="0" dirty="0">
                <a:solidFill>
                  <a:srgbClr val="333333"/>
                </a:solidFill>
                <a:effectLst/>
                <a:latin typeface="Helvetica Neue"/>
              </a:rPr>
              <a:t>RENAME A TABLE </a:t>
            </a:r>
          </a:p>
        </p:txBody>
      </p:sp>
      <p:sp>
        <p:nvSpPr>
          <p:cNvPr id="9" name="TextBox 8">
            <a:extLst>
              <a:ext uri="{FF2B5EF4-FFF2-40B4-BE49-F238E27FC236}">
                <a16:creationId xmlns:a16="http://schemas.microsoft.com/office/drawing/2014/main" id="{403523D5-239A-0676-962F-718381ED0C52}"/>
              </a:ext>
            </a:extLst>
          </p:cNvPr>
          <p:cNvSpPr txBox="1"/>
          <p:nvPr/>
        </p:nvSpPr>
        <p:spPr>
          <a:xfrm>
            <a:off x="2527663" y="3701761"/>
            <a:ext cx="6139542" cy="646331"/>
          </a:xfrm>
          <a:prstGeom prst="rect">
            <a:avLst/>
          </a:prstGeom>
          <a:noFill/>
        </p:spPr>
        <p:txBody>
          <a:bodyPr wrap="square">
            <a:spAutoFit/>
          </a:bodyPr>
          <a:lstStyle/>
          <a:p>
            <a:r>
              <a:rPr lang="en-US" sz="1800" b="0" i="0" u="none" strike="noStrike" baseline="0" dirty="0">
                <a:solidFill>
                  <a:srgbClr val="0000FF"/>
                </a:solidFill>
                <a:highlight>
                  <a:srgbClr val="FFFFFF"/>
                </a:highlight>
                <a:latin typeface="Courier"/>
              </a:rPr>
              <a:t>ALTER</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TABLE</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808000"/>
                </a:solidFill>
                <a:highlight>
                  <a:srgbClr val="FFFFFF"/>
                </a:highlight>
                <a:latin typeface="Courier"/>
              </a:rPr>
              <a:t>MyCustomers</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FF"/>
                </a:solidFill>
                <a:highlight>
                  <a:srgbClr val="FFFFFF"/>
                </a:highlight>
                <a:latin typeface="Courier"/>
              </a:rPr>
              <a:t>RENAME</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TO</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00"/>
                </a:solidFill>
                <a:highlight>
                  <a:srgbClr val="FFFFFF"/>
                </a:highlight>
                <a:latin typeface="Courier"/>
              </a:rPr>
              <a:t>CustomersNiGerb</a:t>
            </a:r>
            <a:endParaRPr lang="en-US" dirty="0"/>
          </a:p>
        </p:txBody>
      </p:sp>
    </p:spTree>
    <p:extLst>
      <p:ext uri="{BB962C8B-B14F-4D97-AF65-F5344CB8AC3E}">
        <p14:creationId xmlns:p14="http://schemas.microsoft.com/office/powerpoint/2010/main" val="817977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a:xfrm>
            <a:off x="749808" y="448056"/>
            <a:ext cx="10671048" cy="768096"/>
          </a:xfrm>
        </p:spPr>
        <p:txBody>
          <a:bodyPr/>
          <a:lstStyle/>
          <a:p>
            <a:r>
              <a:rPr lang="en-US" altLang="zh-CN" sz="4400" b="1" dirty="0">
                <a:solidFill>
                  <a:schemeClr val="accent6"/>
                </a:solidFill>
                <a:latin typeface="Arial Black" panose="020B0604020202020204" pitchFamily="34" charset="0"/>
                <a:cs typeface="Arial Black" panose="020B0604020202020204" pitchFamily="34" charset="0"/>
              </a:rPr>
              <a:t>DROP</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16</a:t>
            </a:fld>
            <a:endParaRPr lang="en-US" dirty="0"/>
          </a:p>
        </p:txBody>
      </p:sp>
      <p:sp>
        <p:nvSpPr>
          <p:cNvPr id="5" name="TextBox 4">
            <a:extLst>
              <a:ext uri="{FF2B5EF4-FFF2-40B4-BE49-F238E27FC236}">
                <a16:creationId xmlns:a16="http://schemas.microsoft.com/office/drawing/2014/main" id="{36A445F5-62B7-19AE-B1D0-9E73CD0F747D}"/>
              </a:ext>
            </a:extLst>
          </p:cNvPr>
          <p:cNvSpPr txBox="1"/>
          <p:nvPr/>
        </p:nvSpPr>
        <p:spPr>
          <a:xfrm>
            <a:off x="1204686" y="1216152"/>
            <a:ext cx="9782628" cy="369332"/>
          </a:xfrm>
          <a:prstGeom prst="rect">
            <a:avLst/>
          </a:prstGeom>
          <a:noFill/>
        </p:spPr>
        <p:txBody>
          <a:bodyPr wrap="square">
            <a:spAutoFit/>
          </a:bodyPr>
          <a:lstStyle/>
          <a:p>
            <a:pPr marL="0" indent="0" algn="just">
              <a:buNone/>
            </a:pPr>
            <a:r>
              <a:rPr lang="en-US" b="0" i="0" dirty="0">
                <a:solidFill>
                  <a:srgbClr val="333333"/>
                </a:solidFill>
                <a:effectLst/>
                <a:latin typeface="Helvetica Neue"/>
              </a:rPr>
              <a:t> </a:t>
            </a:r>
            <a:r>
              <a:rPr lang="en-US" b="1" i="0" dirty="0">
                <a:solidFill>
                  <a:srgbClr val="333333"/>
                </a:solidFill>
                <a:effectLst/>
                <a:latin typeface="Helvetica Neue"/>
              </a:rPr>
              <a:t>DROP TABLE statement</a:t>
            </a:r>
            <a:r>
              <a:rPr lang="en-US" b="0" i="0" dirty="0">
                <a:solidFill>
                  <a:srgbClr val="333333"/>
                </a:solidFill>
                <a:effectLst/>
                <a:latin typeface="Helvetica Neue"/>
              </a:rPr>
              <a:t> allows you to remove or delete a table from the Oracle database.</a:t>
            </a:r>
          </a:p>
        </p:txBody>
      </p:sp>
      <p:sp>
        <p:nvSpPr>
          <p:cNvPr id="3" name="TextBox 2">
            <a:extLst>
              <a:ext uri="{FF2B5EF4-FFF2-40B4-BE49-F238E27FC236}">
                <a16:creationId xmlns:a16="http://schemas.microsoft.com/office/drawing/2014/main" id="{27E62619-907C-CFE2-FB4E-D0C32558D7D5}"/>
              </a:ext>
            </a:extLst>
          </p:cNvPr>
          <p:cNvSpPr txBox="1"/>
          <p:nvPr/>
        </p:nvSpPr>
        <p:spPr>
          <a:xfrm>
            <a:off x="1204686" y="1928937"/>
            <a:ext cx="9782628"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enlo"/>
              </a:rPr>
              <a:t>SYNTAX:</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333333"/>
                </a:solidFill>
                <a:effectLst/>
                <a:latin typeface="Menlo"/>
              </a:rPr>
              <a:t>DROP TABLE [</a:t>
            </a:r>
            <a:r>
              <a:rPr kumimoji="0" lang="en-US" altLang="en-US" sz="2400" b="0" i="0" u="none" strike="noStrike" cap="none" normalizeH="0" baseline="0" dirty="0" err="1">
                <a:ln>
                  <a:noFill/>
                </a:ln>
                <a:solidFill>
                  <a:srgbClr val="333333"/>
                </a:solidFill>
                <a:effectLst/>
                <a:latin typeface="Menlo"/>
              </a:rPr>
              <a:t>schema_name</a:t>
            </a:r>
            <a:r>
              <a:rPr kumimoji="0" lang="en-US" altLang="en-US" sz="2400" b="0" i="0" u="none" strike="noStrike" cap="none" normalizeH="0" baseline="0" dirty="0">
                <a:ln>
                  <a:noFill/>
                </a:ln>
                <a:solidFill>
                  <a:srgbClr val="333333"/>
                </a:solidFill>
                <a:effectLst/>
                <a:latin typeface="Menlo"/>
              </a:rPr>
              <a:t>].</a:t>
            </a:r>
            <a:r>
              <a:rPr kumimoji="0" lang="en-US" altLang="en-US" sz="2400" b="0" i="0" u="none" strike="noStrike" cap="none" normalizeH="0" baseline="0" dirty="0" err="1">
                <a:ln>
                  <a:noFill/>
                </a:ln>
                <a:solidFill>
                  <a:srgbClr val="333333"/>
                </a:solidFill>
                <a:effectLst/>
                <a:latin typeface="Menlo"/>
              </a:rPr>
              <a:t>table_name</a:t>
            </a:r>
            <a:r>
              <a:rPr kumimoji="0" lang="en-US" altLang="en-US" sz="2400" b="0" i="0" u="none" strike="noStrike" cap="none" normalizeH="0" baseline="0" dirty="0">
                <a:ln>
                  <a:noFill/>
                </a:ln>
                <a:solidFill>
                  <a:schemeClr val="tx1"/>
                </a:solidFill>
                <a:effectLst/>
              </a:rPr>
              <a:t> </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9EB48724-B7E9-C3CA-6B0D-867C97757FDE}"/>
              </a:ext>
            </a:extLst>
          </p:cNvPr>
          <p:cNvSpPr txBox="1"/>
          <p:nvPr/>
        </p:nvSpPr>
        <p:spPr>
          <a:xfrm>
            <a:off x="3447143" y="2759934"/>
            <a:ext cx="3490685"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333333"/>
                </a:solidFill>
                <a:latin typeface="Menlo"/>
              </a:rPr>
              <a:t>^ schema name is optional</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BDC3826A-F399-3C94-1222-3C5FD41A348E}"/>
              </a:ext>
            </a:extLst>
          </p:cNvPr>
          <p:cNvSpPr txBox="1"/>
          <p:nvPr/>
        </p:nvSpPr>
        <p:spPr>
          <a:xfrm>
            <a:off x="1204686" y="3485594"/>
            <a:ext cx="3490685" cy="369332"/>
          </a:xfrm>
          <a:prstGeom prst="rect">
            <a:avLst/>
          </a:prstGeom>
          <a:noFill/>
        </p:spPr>
        <p:txBody>
          <a:bodyPr wrap="square">
            <a:spAutoFit/>
          </a:bodyPr>
          <a:lstStyle/>
          <a:p>
            <a:r>
              <a:rPr lang="en-US" sz="1800" b="0" i="0" u="none" strike="noStrike" baseline="0" dirty="0">
                <a:solidFill>
                  <a:srgbClr val="0000FF"/>
                </a:solidFill>
                <a:highlight>
                  <a:srgbClr val="FFFFFF"/>
                </a:highlight>
                <a:latin typeface="Courier"/>
              </a:rPr>
              <a:t>DROP</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TABLE</a:t>
            </a:r>
            <a:r>
              <a:rPr lang="en-US" sz="1800" b="0" i="0" u="none" strike="noStrike" baseline="0" dirty="0">
                <a:solidFill>
                  <a:srgbClr val="000000"/>
                </a:solidFill>
                <a:highlight>
                  <a:srgbClr val="FFFFFF"/>
                </a:highlight>
                <a:latin typeface="Courier"/>
              </a:rPr>
              <a:t> </a:t>
            </a:r>
            <a:r>
              <a:rPr lang="en-US" dirty="0" err="1">
                <a:solidFill>
                  <a:srgbClr val="808000"/>
                </a:solidFill>
                <a:highlight>
                  <a:srgbClr val="FFFFFF"/>
                </a:highlight>
                <a:latin typeface="Courier"/>
              </a:rPr>
              <a:t>M</a:t>
            </a:r>
            <a:r>
              <a:rPr lang="en-US" sz="1800" b="0" i="0" u="none" strike="noStrike" baseline="0" dirty="0" err="1">
                <a:solidFill>
                  <a:srgbClr val="808000"/>
                </a:solidFill>
                <a:highlight>
                  <a:srgbClr val="FFFFFF"/>
                </a:highlight>
                <a:latin typeface="Courier"/>
              </a:rPr>
              <a:t>yCustomers</a:t>
            </a:r>
            <a:endParaRPr lang="en-US" dirty="0"/>
          </a:p>
        </p:txBody>
      </p:sp>
    </p:spTree>
    <p:extLst>
      <p:ext uri="{BB962C8B-B14F-4D97-AF65-F5344CB8AC3E}">
        <p14:creationId xmlns:p14="http://schemas.microsoft.com/office/powerpoint/2010/main" val="3383374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a:xfrm>
            <a:off x="749808" y="448056"/>
            <a:ext cx="10671048" cy="768096"/>
          </a:xfrm>
        </p:spPr>
        <p:txBody>
          <a:bodyPr/>
          <a:lstStyle/>
          <a:p>
            <a:r>
              <a:rPr lang="en-US" altLang="zh-CN" sz="4400" b="1" dirty="0">
                <a:solidFill>
                  <a:schemeClr val="accent6"/>
                </a:solidFill>
                <a:latin typeface="Arial Black" panose="020B0604020202020204" pitchFamily="34" charset="0"/>
                <a:cs typeface="Arial Black" panose="020B0604020202020204" pitchFamily="34" charset="0"/>
              </a:rPr>
              <a:t>TRUNCATE</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17</a:t>
            </a:fld>
            <a:endParaRPr lang="en-US" dirty="0"/>
          </a:p>
        </p:txBody>
      </p:sp>
      <p:sp>
        <p:nvSpPr>
          <p:cNvPr id="5" name="TextBox 4">
            <a:extLst>
              <a:ext uri="{FF2B5EF4-FFF2-40B4-BE49-F238E27FC236}">
                <a16:creationId xmlns:a16="http://schemas.microsoft.com/office/drawing/2014/main" id="{36A445F5-62B7-19AE-B1D0-9E73CD0F747D}"/>
              </a:ext>
            </a:extLst>
          </p:cNvPr>
          <p:cNvSpPr txBox="1"/>
          <p:nvPr/>
        </p:nvSpPr>
        <p:spPr>
          <a:xfrm>
            <a:off x="1204686" y="1216152"/>
            <a:ext cx="9782628" cy="646331"/>
          </a:xfrm>
          <a:prstGeom prst="rect">
            <a:avLst/>
          </a:prstGeom>
          <a:noFill/>
        </p:spPr>
        <p:txBody>
          <a:bodyPr wrap="square">
            <a:spAutoFit/>
          </a:bodyPr>
          <a:lstStyle/>
          <a:p>
            <a:pPr marL="0" indent="0" algn="just">
              <a:buNone/>
            </a:pPr>
            <a:r>
              <a:rPr lang="en-US" b="0" i="0" dirty="0">
                <a:solidFill>
                  <a:srgbClr val="333333"/>
                </a:solidFill>
                <a:effectLst/>
                <a:latin typeface="Helvetica Neue"/>
              </a:rPr>
              <a:t>TRUNCATE TABLE statement is used to remove all records from a table in Oracle. It performs the same function as a DELETE statement without a WHERE clause.</a:t>
            </a:r>
          </a:p>
        </p:txBody>
      </p:sp>
      <p:sp>
        <p:nvSpPr>
          <p:cNvPr id="3" name="TextBox 2">
            <a:extLst>
              <a:ext uri="{FF2B5EF4-FFF2-40B4-BE49-F238E27FC236}">
                <a16:creationId xmlns:a16="http://schemas.microsoft.com/office/drawing/2014/main" id="{27E62619-907C-CFE2-FB4E-D0C32558D7D5}"/>
              </a:ext>
            </a:extLst>
          </p:cNvPr>
          <p:cNvSpPr txBox="1"/>
          <p:nvPr/>
        </p:nvSpPr>
        <p:spPr>
          <a:xfrm>
            <a:off x="1162740" y="2298269"/>
            <a:ext cx="9782628" cy="461665"/>
          </a:xfrm>
          <a:prstGeom prst="rect">
            <a:avLst/>
          </a:prstGeom>
          <a:noFill/>
        </p:spPr>
        <p:txBody>
          <a:bodyPr wrap="square">
            <a:spAutoFit/>
          </a:bodyPr>
          <a:lstStyle/>
          <a:p>
            <a:pPr defTabSz="914400" eaLnBrk="0" fontAlgn="base" hangingPunct="0">
              <a:spcBef>
                <a:spcPct val="0"/>
              </a:spcBef>
              <a:spcAft>
                <a:spcPct val="0"/>
              </a:spcAft>
            </a:pPr>
            <a:r>
              <a:rPr kumimoji="0" lang="en-US" altLang="en-US" sz="2400" b="0" i="0" u="none" strike="noStrike" cap="none" normalizeH="0" baseline="0" dirty="0">
                <a:ln>
                  <a:noFill/>
                </a:ln>
                <a:solidFill>
                  <a:srgbClr val="333333"/>
                </a:solidFill>
                <a:effectLst/>
                <a:latin typeface="Menlo"/>
              </a:rPr>
              <a:t>TRUNCATE TABLE [</a:t>
            </a:r>
            <a:r>
              <a:rPr kumimoji="0" lang="en-US" altLang="en-US" sz="2400" b="0" i="0" u="none" strike="noStrike" cap="none" normalizeH="0" baseline="0" dirty="0" err="1">
                <a:ln>
                  <a:noFill/>
                </a:ln>
                <a:solidFill>
                  <a:srgbClr val="333333"/>
                </a:solidFill>
                <a:effectLst/>
                <a:latin typeface="Menlo"/>
              </a:rPr>
              <a:t>schema_name</a:t>
            </a:r>
            <a:r>
              <a:rPr kumimoji="0" lang="en-US" altLang="en-US" sz="2400" b="0" i="0" u="none" strike="noStrike" cap="none" normalizeH="0" baseline="0" dirty="0">
                <a:ln>
                  <a:noFill/>
                </a:ln>
                <a:solidFill>
                  <a:srgbClr val="333333"/>
                </a:solidFill>
                <a:effectLst/>
                <a:latin typeface="Menlo"/>
              </a:rPr>
              <a:t>.]</a:t>
            </a:r>
            <a:r>
              <a:rPr kumimoji="0" lang="en-US" altLang="en-US" sz="2400" b="0" i="0" u="none" strike="noStrike" cap="none" normalizeH="0" baseline="0" dirty="0" err="1">
                <a:ln>
                  <a:noFill/>
                </a:ln>
                <a:solidFill>
                  <a:srgbClr val="333333"/>
                </a:solidFill>
                <a:effectLst/>
                <a:latin typeface="Menlo"/>
              </a:rPr>
              <a:t>table_name</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9EB48724-B7E9-C3CA-6B0D-867C97757FDE}"/>
              </a:ext>
            </a:extLst>
          </p:cNvPr>
          <p:cNvSpPr txBox="1"/>
          <p:nvPr/>
        </p:nvSpPr>
        <p:spPr>
          <a:xfrm>
            <a:off x="4308711" y="2759934"/>
            <a:ext cx="3490685"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333333"/>
                </a:solidFill>
                <a:latin typeface="Menlo"/>
              </a:rPr>
              <a:t>^ schema name is optional</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BDC3826A-F399-3C94-1222-3C5FD41A348E}"/>
              </a:ext>
            </a:extLst>
          </p:cNvPr>
          <p:cNvSpPr txBox="1"/>
          <p:nvPr/>
        </p:nvSpPr>
        <p:spPr>
          <a:xfrm>
            <a:off x="1204686" y="3561794"/>
            <a:ext cx="4103914" cy="369332"/>
          </a:xfrm>
          <a:prstGeom prst="rect">
            <a:avLst/>
          </a:prstGeom>
          <a:noFill/>
        </p:spPr>
        <p:txBody>
          <a:bodyPr wrap="square">
            <a:spAutoFit/>
          </a:bodyPr>
          <a:lstStyle/>
          <a:p>
            <a:r>
              <a:rPr lang="en-US" sz="1800" b="0" i="0" u="none" strike="noStrike" baseline="0" dirty="0">
                <a:solidFill>
                  <a:srgbClr val="0000FF"/>
                </a:solidFill>
                <a:highlight>
                  <a:srgbClr val="FFFFFF"/>
                </a:highlight>
                <a:latin typeface="Courier"/>
              </a:rPr>
              <a:t>TRUNCATE</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TABLE</a:t>
            </a:r>
            <a:r>
              <a:rPr lang="en-US" sz="1800" b="0" i="0" u="none" strike="noStrike" baseline="0" dirty="0">
                <a:solidFill>
                  <a:srgbClr val="000000"/>
                </a:solidFill>
                <a:highlight>
                  <a:srgbClr val="FFFFFF"/>
                </a:highlight>
                <a:latin typeface="Courier"/>
              </a:rPr>
              <a:t> </a:t>
            </a:r>
            <a:r>
              <a:rPr lang="en-US" dirty="0" err="1">
                <a:solidFill>
                  <a:srgbClr val="000000"/>
                </a:solidFill>
                <a:highlight>
                  <a:srgbClr val="FFFFFF"/>
                </a:highlight>
                <a:latin typeface="Courier"/>
              </a:rPr>
              <a:t>M</a:t>
            </a:r>
            <a:r>
              <a:rPr lang="en-US" sz="1800" b="0" i="0" u="none" strike="noStrike" baseline="0" dirty="0" err="1">
                <a:solidFill>
                  <a:srgbClr val="000000"/>
                </a:solidFill>
                <a:highlight>
                  <a:srgbClr val="FFFFFF"/>
                </a:highlight>
                <a:latin typeface="Courier"/>
              </a:rPr>
              <a:t>yCustomers</a:t>
            </a:r>
            <a:endParaRPr lang="en-US" dirty="0"/>
          </a:p>
        </p:txBody>
      </p:sp>
    </p:spTree>
    <p:extLst>
      <p:ext uri="{BB962C8B-B14F-4D97-AF65-F5344CB8AC3E}">
        <p14:creationId xmlns:p14="http://schemas.microsoft.com/office/powerpoint/2010/main" val="47418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a:xfrm>
            <a:off x="749808" y="448056"/>
            <a:ext cx="10671048" cy="768096"/>
          </a:xfrm>
        </p:spPr>
        <p:txBody>
          <a:bodyPr/>
          <a:lstStyle/>
          <a:p>
            <a:r>
              <a:rPr lang="en-US" altLang="zh-CN" sz="4400" b="1" dirty="0">
                <a:solidFill>
                  <a:schemeClr val="accent6"/>
                </a:solidFill>
                <a:latin typeface="Arial Black" panose="020B0604020202020204" pitchFamily="34" charset="0"/>
                <a:cs typeface="Arial Black" panose="020B0604020202020204" pitchFamily="34" charset="0"/>
              </a:rPr>
              <a:t>COMMENT</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18</a:t>
            </a:fld>
            <a:endParaRPr lang="en-US" dirty="0"/>
          </a:p>
        </p:txBody>
      </p:sp>
      <p:sp>
        <p:nvSpPr>
          <p:cNvPr id="4" name="Content Placeholder 3">
            <a:extLst>
              <a:ext uri="{FF2B5EF4-FFF2-40B4-BE49-F238E27FC236}">
                <a16:creationId xmlns:a16="http://schemas.microsoft.com/office/drawing/2014/main" id="{F1F94021-2E23-A40B-3764-729E9F6B14D4}"/>
              </a:ext>
            </a:extLst>
          </p:cNvPr>
          <p:cNvSpPr>
            <a:spLocks noGrp="1"/>
          </p:cNvSpPr>
          <p:nvPr>
            <p:ph sz="half" idx="1"/>
          </p:nvPr>
        </p:nvSpPr>
        <p:spPr>
          <a:xfrm>
            <a:off x="1786128" y="1684925"/>
            <a:ext cx="8413786" cy="4954798"/>
          </a:xfrm>
        </p:spPr>
        <p:txBody>
          <a:bodyPr/>
          <a:lstStyle/>
          <a:p>
            <a:pPr marL="0" indent="0" algn="just">
              <a:buNone/>
            </a:pPr>
            <a:r>
              <a:rPr lang="en-US" dirty="0">
                <a:solidFill>
                  <a:srgbClr val="333333"/>
                </a:solidFill>
                <a:latin typeface="Helvetica Neue"/>
              </a:rPr>
              <a:t>S</a:t>
            </a:r>
            <a:r>
              <a:rPr lang="en-US" b="0" i="0" dirty="0">
                <a:solidFill>
                  <a:srgbClr val="333333"/>
                </a:solidFill>
                <a:effectLst/>
                <a:latin typeface="Helvetica Neue"/>
              </a:rPr>
              <a:t>ymbol:</a:t>
            </a:r>
          </a:p>
          <a:p>
            <a:pPr marL="0" indent="0" algn="just">
              <a:buNone/>
            </a:pPr>
            <a:endParaRPr lang="en-US" dirty="0">
              <a:solidFill>
                <a:srgbClr val="333333"/>
              </a:solidFill>
              <a:latin typeface="Helvetica Neue"/>
            </a:endParaRPr>
          </a:p>
          <a:p>
            <a:pPr marL="0" indent="0" algn="just">
              <a:buNone/>
            </a:pPr>
            <a:r>
              <a:rPr lang="en-US" dirty="0">
                <a:solidFill>
                  <a:srgbClr val="333333"/>
                </a:solidFill>
                <a:latin typeface="Helvetica Neue"/>
              </a:rPr>
              <a:t>-- (double dash)</a:t>
            </a:r>
          </a:p>
          <a:p>
            <a:pPr marL="0" indent="0" algn="just">
              <a:buNone/>
            </a:pPr>
            <a:r>
              <a:rPr lang="en-US" sz="1800" b="0" i="1" u="none" strike="noStrike" baseline="0" dirty="0">
                <a:solidFill>
                  <a:srgbClr val="008000"/>
                </a:solidFill>
                <a:highlight>
                  <a:srgbClr val="FFFFFF"/>
                </a:highlight>
                <a:latin typeface="Courier"/>
              </a:rPr>
              <a:t>--select * from </a:t>
            </a:r>
            <a:r>
              <a:rPr lang="en-US" sz="1800" b="0" i="1" u="none" strike="noStrike" baseline="0" dirty="0" err="1">
                <a:solidFill>
                  <a:srgbClr val="008000"/>
                </a:solidFill>
                <a:highlight>
                  <a:srgbClr val="FFFFFF"/>
                </a:highlight>
                <a:latin typeface="Courier"/>
              </a:rPr>
              <a:t>mycustomers</a:t>
            </a:r>
            <a:endParaRPr lang="en-US" b="0" i="0" dirty="0">
              <a:solidFill>
                <a:srgbClr val="333333"/>
              </a:solidFill>
              <a:effectLst/>
              <a:latin typeface="Helvetica Neue"/>
            </a:endParaRPr>
          </a:p>
          <a:p>
            <a:pPr marL="0" indent="0" algn="just">
              <a:buNone/>
            </a:pPr>
            <a:r>
              <a:rPr lang="en-US" dirty="0">
                <a:solidFill>
                  <a:srgbClr val="333333"/>
                </a:solidFill>
                <a:latin typeface="Helvetica Neue"/>
              </a:rPr>
              <a:t>/*  */ </a:t>
            </a:r>
          </a:p>
          <a:p>
            <a:r>
              <a:rPr lang="en-US" sz="1800" b="0" i="1" u="none" strike="noStrike" baseline="0" dirty="0">
                <a:solidFill>
                  <a:srgbClr val="008000"/>
                </a:solidFill>
                <a:highlight>
                  <a:srgbClr val="FFFFFF"/>
                </a:highlight>
                <a:latin typeface="Courier"/>
              </a:rPr>
              <a:t>/*</a:t>
            </a:r>
          </a:p>
          <a:p>
            <a:r>
              <a:rPr lang="en-US" sz="1800" b="0" i="1" u="none" strike="noStrike" baseline="0" dirty="0">
                <a:solidFill>
                  <a:srgbClr val="008000"/>
                </a:solidFill>
                <a:highlight>
                  <a:srgbClr val="FFFFFF"/>
                </a:highlight>
                <a:latin typeface="Courier"/>
              </a:rPr>
              <a:t> CREATE TABLE </a:t>
            </a:r>
            <a:r>
              <a:rPr lang="en-US" sz="1800" b="0" i="1" u="none" strike="noStrike" baseline="0" dirty="0" err="1">
                <a:solidFill>
                  <a:srgbClr val="008000"/>
                </a:solidFill>
                <a:highlight>
                  <a:srgbClr val="FFFFFF"/>
                </a:highlight>
                <a:latin typeface="Courier"/>
              </a:rPr>
              <a:t>MyCustomers</a:t>
            </a:r>
            <a:endParaRPr lang="en-US" sz="1800" b="0" i="1" u="none" strike="noStrike" baseline="0" dirty="0">
              <a:solidFill>
                <a:srgbClr val="008000"/>
              </a:solidFill>
              <a:highlight>
                <a:srgbClr val="FFFFFF"/>
              </a:highlight>
              <a:latin typeface="Courier"/>
            </a:endParaRPr>
          </a:p>
          <a:p>
            <a:r>
              <a:rPr lang="en-US" sz="1800" b="0" i="1" u="none" strike="noStrike" baseline="0" dirty="0">
                <a:solidFill>
                  <a:srgbClr val="008000"/>
                </a:solidFill>
                <a:highlight>
                  <a:srgbClr val="FFFFFF"/>
                </a:highlight>
                <a:latin typeface="Courier"/>
              </a:rPr>
              <a:t> (</a:t>
            </a:r>
          </a:p>
          <a:p>
            <a:r>
              <a:rPr lang="en-US" sz="1800" b="0" i="1" u="none" strike="noStrike" baseline="0" dirty="0">
                <a:solidFill>
                  <a:srgbClr val="008000"/>
                </a:solidFill>
                <a:highlight>
                  <a:srgbClr val="FFFFFF"/>
                </a:highlight>
                <a:latin typeface="Courier"/>
              </a:rPr>
              <a:t>   </a:t>
            </a:r>
            <a:r>
              <a:rPr lang="en-US" sz="1800" b="0" i="1" u="none" strike="noStrike" baseline="0" dirty="0" err="1">
                <a:solidFill>
                  <a:srgbClr val="008000"/>
                </a:solidFill>
                <a:highlight>
                  <a:srgbClr val="FFFFFF"/>
                </a:highlight>
                <a:latin typeface="Courier"/>
              </a:rPr>
              <a:t>customer_id</a:t>
            </a:r>
            <a:r>
              <a:rPr lang="en-US" sz="1800" b="0" i="1" u="none" strike="noStrike" baseline="0" dirty="0">
                <a:solidFill>
                  <a:srgbClr val="008000"/>
                </a:solidFill>
                <a:highlight>
                  <a:srgbClr val="FFFFFF"/>
                </a:highlight>
                <a:latin typeface="Courier"/>
              </a:rPr>
              <a:t> number(10)  PRIMARY KEY ,</a:t>
            </a:r>
          </a:p>
          <a:p>
            <a:r>
              <a:rPr lang="en-US" sz="1800" b="0" i="1" u="none" strike="noStrike" baseline="0" dirty="0">
                <a:solidFill>
                  <a:srgbClr val="008000"/>
                </a:solidFill>
                <a:highlight>
                  <a:srgbClr val="FFFFFF"/>
                </a:highlight>
                <a:latin typeface="Courier"/>
              </a:rPr>
              <a:t>   </a:t>
            </a:r>
            <a:r>
              <a:rPr lang="en-US" sz="1800" b="0" i="1" u="none" strike="noStrike" baseline="0" dirty="0" err="1">
                <a:solidFill>
                  <a:srgbClr val="008000"/>
                </a:solidFill>
                <a:highlight>
                  <a:srgbClr val="FFFFFF"/>
                </a:highlight>
                <a:latin typeface="Courier"/>
              </a:rPr>
              <a:t>customer_username</a:t>
            </a:r>
            <a:r>
              <a:rPr lang="en-US" sz="1800" b="0" i="1" u="none" strike="noStrike" baseline="0" dirty="0">
                <a:solidFill>
                  <a:srgbClr val="008000"/>
                </a:solidFill>
                <a:highlight>
                  <a:srgbClr val="FFFFFF"/>
                </a:highlight>
                <a:latin typeface="Courier"/>
              </a:rPr>
              <a:t> varchar2(500) UNIQUE NOT NULL,</a:t>
            </a:r>
          </a:p>
          <a:p>
            <a:r>
              <a:rPr lang="en-US" sz="1800" b="0" i="1" u="none" strike="noStrike" baseline="0" dirty="0">
                <a:solidFill>
                  <a:srgbClr val="008000"/>
                </a:solidFill>
                <a:highlight>
                  <a:srgbClr val="FFFFFF"/>
                </a:highlight>
                <a:latin typeface="Courier"/>
              </a:rPr>
              <a:t>   </a:t>
            </a:r>
            <a:r>
              <a:rPr lang="en-US" sz="1800" b="0" i="1" u="none" strike="noStrike" baseline="0" dirty="0" err="1">
                <a:solidFill>
                  <a:srgbClr val="008000"/>
                </a:solidFill>
                <a:highlight>
                  <a:srgbClr val="FFFFFF"/>
                </a:highlight>
                <a:latin typeface="Courier"/>
              </a:rPr>
              <a:t>customer_password</a:t>
            </a:r>
            <a:r>
              <a:rPr lang="en-US" sz="1800" b="0" i="1" u="none" strike="noStrike" baseline="0" dirty="0">
                <a:solidFill>
                  <a:srgbClr val="008000"/>
                </a:solidFill>
                <a:highlight>
                  <a:srgbClr val="FFFFFF"/>
                </a:highlight>
                <a:latin typeface="Courier"/>
              </a:rPr>
              <a:t> varchar2(500)  NOT NULL,</a:t>
            </a:r>
          </a:p>
          <a:p>
            <a:r>
              <a:rPr lang="en-US" sz="1800" b="0" i="1" u="none" strike="noStrike" baseline="0" dirty="0">
                <a:solidFill>
                  <a:srgbClr val="008000"/>
                </a:solidFill>
                <a:highlight>
                  <a:srgbClr val="FFFFFF"/>
                </a:highlight>
                <a:latin typeface="Courier"/>
              </a:rPr>
              <a:t>   </a:t>
            </a:r>
            <a:r>
              <a:rPr lang="en-US" sz="1800" b="0" i="1" u="none" strike="noStrike" baseline="0" dirty="0" err="1">
                <a:solidFill>
                  <a:srgbClr val="008000"/>
                </a:solidFill>
                <a:highlight>
                  <a:srgbClr val="FFFFFF"/>
                </a:highlight>
                <a:latin typeface="Courier"/>
              </a:rPr>
              <a:t>date_created</a:t>
            </a:r>
            <a:r>
              <a:rPr lang="en-US" sz="1800" b="0" i="1" u="none" strike="noStrike" baseline="0" dirty="0">
                <a:solidFill>
                  <a:srgbClr val="008000"/>
                </a:solidFill>
                <a:highlight>
                  <a:srgbClr val="FFFFFF"/>
                </a:highlight>
                <a:latin typeface="Courier"/>
              </a:rPr>
              <a:t> date default </a:t>
            </a:r>
            <a:r>
              <a:rPr lang="en-US" sz="1800" b="0" i="1" u="none" strike="noStrike" baseline="0" dirty="0" err="1">
                <a:solidFill>
                  <a:srgbClr val="008000"/>
                </a:solidFill>
                <a:highlight>
                  <a:srgbClr val="FFFFFF"/>
                </a:highlight>
                <a:latin typeface="Courier"/>
              </a:rPr>
              <a:t>sysdate</a:t>
            </a:r>
            <a:r>
              <a:rPr lang="en-US" sz="1800" b="0" i="1" u="none" strike="noStrike" baseline="0" dirty="0">
                <a:solidFill>
                  <a:srgbClr val="008000"/>
                </a:solidFill>
                <a:highlight>
                  <a:srgbClr val="FFFFFF"/>
                </a:highlight>
                <a:latin typeface="Courier"/>
              </a:rPr>
              <a:t> NOT NULL,</a:t>
            </a:r>
          </a:p>
          <a:p>
            <a:r>
              <a:rPr lang="en-US" sz="1800" b="0" i="1" u="none" strike="noStrike" baseline="0" dirty="0">
                <a:solidFill>
                  <a:srgbClr val="008000"/>
                </a:solidFill>
                <a:highlight>
                  <a:srgbClr val="FFFFFF"/>
                </a:highlight>
                <a:latin typeface="Courier"/>
              </a:rPr>
              <a:t>   </a:t>
            </a:r>
            <a:r>
              <a:rPr lang="en-US" sz="1800" b="0" i="1" u="none" strike="noStrike" baseline="0" dirty="0" err="1">
                <a:solidFill>
                  <a:srgbClr val="008000"/>
                </a:solidFill>
                <a:highlight>
                  <a:srgbClr val="FFFFFF"/>
                </a:highlight>
                <a:latin typeface="Courier"/>
              </a:rPr>
              <a:t>no_of_transactions</a:t>
            </a:r>
            <a:r>
              <a:rPr lang="en-US" sz="1800" b="0" i="1" u="none" strike="noStrike" baseline="0" dirty="0">
                <a:solidFill>
                  <a:srgbClr val="008000"/>
                </a:solidFill>
                <a:highlight>
                  <a:srgbClr val="FFFFFF"/>
                </a:highlight>
                <a:latin typeface="Courier"/>
              </a:rPr>
              <a:t> number default 0 not null</a:t>
            </a:r>
          </a:p>
          <a:p>
            <a:r>
              <a:rPr lang="en-US" sz="1800" b="0" i="1" u="none" strike="noStrike" baseline="0" dirty="0">
                <a:solidFill>
                  <a:srgbClr val="008000"/>
                </a:solidFill>
                <a:highlight>
                  <a:srgbClr val="FFFFFF"/>
                </a:highlight>
                <a:latin typeface="Courier"/>
              </a:rPr>
              <a:t> );</a:t>
            </a:r>
          </a:p>
          <a:p>
            <a:r>
              <a:rPr lang="en-US" sz="1800" b="0" i="1" u="none" strike="noStrike" baseline="0" dirty="0">
                <a:solidFill>
                  <a:srgbClr val="008000"/>
                </a:solidFill>
                <a:highlight>
                  <a:srgbClr val="FFFFFF"/>
                </a:highlight>
                <a:latin typeface="Courier"/>
              </a:rPr>
              <a:t>*/</a:t>
            </a:r>
            <a:endParaRPr lang="en-US" dirty="0">
              <a:solidFill>
                <a:srgbClr val="333333"/>
              </a:solidFill>
              <a:latin typeface="Helvetica Neue"/>
            </a:endParaRPr>
          </a:p>
        </p:txBody>
      </p:sp>
      <p:sp>
        <p:nvSpPr>
          <p:cNvPr id="5" name="TextBox 4">
            <a:extLst>
              <a:ext uri="{FF2B5EF4-FFF2-40B4-BE49-F238E27FC236}">
                <a16:creationId xmlns:a16="http://schemas.microsoft.com/office/drawing/2014/main" id="{36A445F5-62B7-19AE-B1D0-9E73CD0F747D}"/>
              </a:ext>
            </a:extLst>
          </p:cNvPr>
          <p:cNvSpPr txBox="1"/>
          <p:nvPr/>
        </p:nvSpPr>
        <p:spPr>
          <a:xfrm>
            <a:off x="2252436" y="1302115"/>
            <a:ext cx="9782628" cy="369332"/>
          </a:xfrm>
          <a:prstGeom prst="rect">
            <a:avLst/>
          </a:prstGeom>
          <a:noFill/>
        </p:spPr>
        <p:txBody>
          <a:bodyPr wrap="square">
            <a:spAutoFit/>
          </a:bodyPr>
          <a:lstStyle/>
          <a:p>
            <a:pPr marL="0" indent="0" algn="just">
              <a:buNone/>
            </a:pPr>
            <a:r>
              <a:rPr lang="en-US" b="0" i="0" dirty="0">
                <a:solidFill>
                  <a:srgbClr val="333333"/>
                </a:solidFill>
                <a:effectLst/>
                <a:latin typeface="Helvetica Neue"/>
              </a:rPr>
              <a:t> These comments can appear on a single line or span across multiple lines.</a:t>
            </a:r>
            <a:endParaRPr lang="en-US" dirty="0">
              <a:solidFill>
                <a:srgbClr val="333333"/>
              </a:solidFill>
              <a:latin typeface="Helvetica Neue"/>
            </a:endParaRPr>
          </a:p>
        </p:txBody>
      </p:sp>
    </p:spTree>
    <p:extLst>
      <p:ext uri="{BB962C8B-B14F-4D97-AF65-F5344CB8AC3E}">
        <p14:creationId xmlns:p14="http://schemas.microsoft.com/office/powerpoint/2010/main" val="1752218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2B792AE-DE23-1A2C-92FB-675F57CDA584}"/>
              </a:ext>
            </a:extLst>
          </p:cNvPr>
          <p:cNvSpPr>
            <a:spLocks noGrp="1"/>
          </p:cNvSpPr>
          <p:nvPr>
            <p:ph type="title"/>
          </p:nvPr>
        </p:nvSpPr>
        <p:spPr>
          <a:xfrm>
            <a:off x="4693847" y="219482"/>
            <a:ext cx="3762176" cy="588963"/>
          </a:xfrm>
        </p:spPr>
        <p:txBody>
          <a:bodyPr/>
          <a:lstStyle/>
          <a:p>
            <a:r>
              <a:rPr lang="en-US" dirty="0"/>
              <a:t>CONCATINATION</a:t>
            </a:r>
          </a:p>
        </p:txBody>
      </p:sp>
      <p:sp>
        <p:nvSpPr>
          <p:cNvPr id="5" name="Text Placeholder 3">
            <a:extLst>
              <a:ext uri="{FF2B5EF4-FFF2-40B4-BE49-F238E27FC236}">
                <a16:creationId xmlns:a16="http://schemas.microsoft.com/office/drawing/2014/main" id="{B7930CD9-0F5E-0E25-7D3B-92BF848A2B2E}"/>
              </a:ext>
            </a:extLst>
          </p:cNvPr>
          <p:cNvSpPr txBox="1">
            <a:spLocks/>
          </p:cNvSpPr>
          <p:nvPr/>
        </p:nvSpPr>
        <p:spPr>
          <a:xfrm>
            <a:off x="3368232" y="957895"/>
            <a:ext cx="6751128" cy="857731"/>
          </a:xfrm>
          <a:prstGeom prst="rect">
            <a:avLst/>
          </a:prstGeom>
        </p:spPr>
        <p:txBody>
          <a:bodyPr vert="horz" lIns="0" tIns="0" rIns="0" bIns="0" rtlCol="0">
            <a:noAutofit/>
          </a:bodyPr>
          <a:lstStyle>
            <a:lvl1pPr marL="0" indent="0" algn="l" defTabSz="914400" rtl="0" eaLnBrk="1" latinLnBrk="0" hangingPunct="1">
              <a:lnSpc>
                <a:spcPct val="100000"/>
              </a:lnSpc>
              <a:spcBef>
                <a:spcPts val="360"/>
              </a:spcBef>
              <a:buFont typeface="Arial" panose="020B0604020202020204" pitchFamily="34" charset="0"/>
              <a:buNone/>
              <a:defRPr sz="24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rgbClr val="212529"/>
                </a:solidFill>
                <a:latin typeface="Roboto" panose="02000000000000000000" pitchFamily="2" charset="0"/>
              </a:rPr>
              <a:t>SYNTAX: </a:t>
            </a:r>
          </a:p>
          <a:p>
            <a:r>
              <a:rPr lang="en-US" sz="1600" dirty="0">
                <a:solidFill>
                  <a:srgbClr val="212529"/>
                </a:solidFill>
                <a:highlight>
                  <a:srgbClr val="FFFFFF"/>
                </a:highlight>
                <a:latin typeface="Roboto" panose="02000000000000000000" pitchFamily="2" charset="0"/>
              </a:rPr>
              <a:t>SELECT COLUMN/’text’ || COLUMN/’text’ || COLUMN/’text’ AS ALIAS</a:t>
            </a:r>
          </a:p>
          <a:p>
            <a:r>
              <a:rPr lang="en-US" sz="1600" dirty="0">
                <a:solidFill>
                  <a:srgbClr val="212529"/>
                </a:solidFill>
                <a:highlight>
                  <a:srgbClr val="FFFFFF"/>
                </a:highlight>
                <a:latin typeface="Roboto" panose="02000000000000000000" pitchFamily="2" charset="0"/>
              </a:rPr>
              <a:t>FROM TABLE </a:t>
            </a:r>
            <a:endParaRPr lang="en-US" sz="1800" b="0" i="0" u="none" strike="noStrike" baseline="0" dirty="0">
              <a:solidFill>
                <a:srgbClr val="0000FF"/>
              </a:solidFill>
              <a:highlight>
                <a:srgbClr val="FFFFFF"/>
              </a:highlight>
              <a:latin typeface="Courier"/>
            </a:endParaRPr>
          </a:p>
          <a:p>
            <a:endParaRPr lang="en-US" sz="1800" dirty="0">
              <a:solidFill>
                <a:srgbClr val="0000FF"/>
              </a:solidFill>
              <a:highlight>
                <a:srgbClr val="FFFFFF"/>
              </a:highlight>
              <a:latin typeface="Courier"/>
            </a:endParaRPr>
          </a:p>
          <a:p>
            <a:endParaRPr lang="en-US" sz="1600" dirty="0">
              <a:solidFill>
                <a:srgbClr val="212529"/>
              </a:solidFill>
              <a:latin typeface="Roboto" panose="02000000000000000000" pitchFamily="2" charset="0"/>
            </a:endParaRPr>
          </a:p>
        </p:txBody>
      </p:sp>
      <p:sp>
        <p:nvSpPr>
          <p:cNvPr id="9" name="TextBox 8">
            <a:extLst>
              <a:ext uri="{FF2B5EF4-FFF2-40B4-BE49-F238E27FC236}">
                <a16:creationId xmlns:a16="http://schemas.microsoft.com/office/drawing/2014/main" id="{1A24FC8D-CD92-B00A-D3EB-C45B465271CC}"/>
              </a:ext>
            </a:extLst>
          </p:cNvPr>
          <p:cNvSpPr txBox="1"/>
          <p:nvPr/>
        </p:nvSpPr>
        <p:spPr>
          <a:xfrm>
            <a:off x="2473234" y="1962507"/>
            <a:ext cx="9794966" cy="646331"/>
          </a:xfrm>
          <a:prstGeom prst="rect">
            <a:avLst/>
          </a:prstGeom>
          <a:noFill/>
        </p:spPr>
        <p:txBody>
          <a:bodyPr wrap="square">
            <a:spAutoFit/>
          </a:bodyPr>
          <a:lstStyle/>
          <a:p>
            <a:r>
              <a:rPr lang="en-US" sz="1800" b="0" i="0" u="none" strike="noStrike" baseline="0" dirty="0">
                <a:solidFill>
                  <a:srgbClr val="0000FF"/>
                </a:solidFill>
                <a:highlight>
                  <a:srgbClr val="FFFFFF"/>
                </a:highlight>
                <a:latin typeface="Courier"/>
              </a:rPr>
              <a:t>SELECT</a:t>
            </a:r>
            <a:r>
              <a:rPr lang="en-US" sz="1800" b="0" i="0" u="none" strike="noStrike" baseline="0" dirty="0">
                <a:solidFill>
                  <a:srgbClr val="000000"/>
                </a:solidFill>
                <a:highlight>
                  <a:srgbClr val="FFFFFF"/>
                </a:highlight>
                <a:latin typeface="Courier"/>
              </a:rPr>
              <a:t> </a:t>
            </a:r>
            <a:r>
              <a:rPr lang="en-US" sz="1800" b="0" i="0" u="sng" strike="noStrike" baseline="0" dirty="0" err="1">
                <a:solidFill>
                  <a:srgbClr val="0000FF"/>
                </a:solidFill>
                <a:highlight>
                  <a:srgbClr val="FFFFFF"/>
                </a:highlight>
                <a:latin typeface="Courier"/>
              </a:rPr>
              <a:t>first_name</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FF0000"/>
                </a:solidFill>
                <a:highlight>
                  <a:srgbClr val="FFFFFF"/>
                </a:highlight>
                <a:latin typeface="Courier"/>
              </a:rPr>
              <a:t>' with last name of '</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00"/>
                </a:solidFill>
                <a:highlight>
                  <a:srgbClr val="FFFFFF"/>
                </a:highlight>
                <a:latin typeface="Courier"/>
              </a:rPr>
              <a:t>last_name</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AS</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FF0000"/>
                </a:solidFill>
                <a:highlight>
                  <a:srgbClr val="FFFFFF"/>
                </a:highlight>
                <a:latin typeface="Courier"/>
              </a:rPr>
              <a:t>"FULL NAME"</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FF"/>
                </a:solidFill>
                <a:highlight>
                  <a:srgbClr val="FFFFFF"/>
                </a:highlight>
                <a:latin typeface="Courier"/>
              </a:rPr>
              <a:t>FROM</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employees</a:t>
            </a:r>
            <a:endParaRPr lang="en-US" dirty="0"/>
          </a:p>
        </p:txBody>
      </p:sp>
      <p:sp>
        <p:nvSpPr>
          <p:cNvPr id="13" name="Text Placeholder 3">
            <a:extLst>
              <a:ext uri="{FF2B5EF4-FFF2-40B4-BE49-F238E27FC236}">
                <a16:creationId xmlns:a16="http://schemas.microsoft.com/office/drawing/2014/main" id="{94EB88E1-0FF0-DB62-379D-398582EC28F0}"/>
              </a:ext>
            </a:extLst>
          </p:cNvPr>
          <p:cNvSpPr txBox="1">
            <a:spLocks/>
          </p:cNvSpPr>
          <p:nvPr/>
        </p:nvSpPr>
        <p:spPr>
          <a:xfrm>
            <a:off x="3368231" y="2987102"/>
            <a:ext cx="7195265" cy="857731"/>
          </a:xfrm>
          <a:prstGeom prst="rect">
            <a:avLst/>
          </a:prstGeom>
        </p:spPr>
        <p:txBody>
          <a:bodyPr vert="horz" lIns="0" tIns="0" rIns="0" bIns="0" rtlCol="0">
            <a:noAutofit/>
          </a:bodyPr>
          <a:lstStyle>
            <a:lvl1pPr marL="0" indent="0" algn="l" defTabSz="914400" rtl="0" eaLnBrk="1" latinLnBrk="0" hangingPunct="1">
              <a:lnSpc>
                <a:spcPct val="100000"/>
              </a:lnSpc>
              <a:spcBef>
                <a:spcPts val="360"/>
              </a:spcBef>
              <a:buFont typeface="Arial" panose="020B0604020202020204" pitchFamily="34" charset="0"/>
              <a:buNone/>
              <a:defRPr sz="24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rgbClr val="212529"/>
                </a:solidFill>
                <a:latin typeface="Roboto" panose="02000000000000000000" pitchFamily="2" charset="0"/>
              </a:rPr>
              <a:t>SYNTAX:  </a:t>
            </a:r>
          </a:p>
          <a:p>
            <a:r>
              <a:rPr lang="en-US" sz="1600" dirty="0">
                <a:solidFill>
                  <a:srgbClr val="212529"/>
                </a:solidFill>
                <a:highlight>
                  <a:srgbClr val="FFFFFF"/>
                </a:highlight>
                <a:latin typeface="Roboto" panose="02000000000000000000" pitchFamily="2" charset="0"/>
              </a:rPr>
              <a:t>SELECT CONCAT(COLUMN/’text’, COLUMN/’text’) AS ALIAS</a:t>
            </a:r>
          </a:p>
          <a:p>
            <a:r>
              <a:rPr lang="en-US" sz="1600" dirty="0">
                <a:solidFill>
                  <a:srgbClr val="212529"/>
                </a:solidFill>
                <a:highlight>
                  <a:srgbClr val="FFFFFF"/>
                </a:highlight>
                <a:latin typeface="Roboto" panose="02000000000000000000" pitchFamily="2" charset="0"/>
              </a:rPr>
              <a:t>FROM TABLE </a:t>
            </a:r>
            <a:endParaRPr lang="en-US" sz="1800" b="0" i="0" u="none" strike="noStrike" baseline="0" dirty="0">
              <a:solidFill>
                <a:srgbClr val="0000FF"/>
              </a:solidFill>
              <a:highlight>
                <a:srgbClr val="FFFFFF"/>
              </a:highlight>
              <a:latin typeface="Courier"/>
            </a:endParaRPr>
          </a:p>
          <a:p>
            <a:endParaRPr lang="en-US" sz="1800" dirty="0">
              <a:solidFill>
                <a:srgbClr val="0000FF"/>
              </a:solidFill>
              <a:highlight>
                <a:srgbClr val="FFFFFF"/>
              </a:highlight>
              <a:latin typeface="Courier"/>
            </a:endParaRPr>
          </a:p>
          <a:p>
            <a:endParaRPr lang="en-US" sz="1600" dirty="0">
              <a:solidFill>
                <a:srgbClr val="212529"/>
              </a:solidFill>
              <a:latin typeface="Roboto" panose="02000000000000000000" pitchFamily="2" charset="0"/>
            </a:endParaRPr>
          </a:p>
        </p:txBody>
      </p:sp>
      <p:sp>
        <p:nvSpPr>
          <p:cNvPr id="19" name="TextBox 18">
            <a:extLst>
              <a:ext uri="{FF2B5EF4-FFF2-40B4-BE49-F238E27FC236}">
                <a16:creationId xmlns:a16="http://schemas.microsoft.com/office/drawing/2014/main" id="{2F2526A6-C0FF-C8A2-9F6E-515DD5AA8D17}"/>
              </a:ext>
            </a:extLst>
          </p:cNvPr>
          <p:cNvSpPr txBox="1"/>
          <p:nvPr/>
        </p:nvSpPr>
        <p:spPr>
          <a:xfrm>
            <a:off x="9492586" y="3244668"/>
            <a:ext cx="2538548" cy="1200329"/>
          </a:xfrm>
          <a:prstGeom prst="rect">
            <a:avLst/>
          </a:prstGeom>
          <a:noFill/>
        </p:spPr>
        <p:txBody>
          <a:bodyPr wrap="square">
            <a:spAutoFit/>
          </a:bodyPr>
          <a:lstStyle/>
          <a:p>
            <a:r>
              <a:rPr lang="en-US" sz="1800" b="0" i="0" u="none" strike="noStrike" baseline="0" dirty="0">
                <a:solidFill>
                  <a:srgbClr val="FF0000"/>
                </a:solidFill>
                <a:highlight>
                  <a:srgbClr val="FFFFFF"/>
                </a:highlight>
                <a:latin typeface="Courier"/>
              </a:rPr>
              <a:t>&lt;- Only accepts 2 parameters unless you use </a:t>
            </a:r>
            <a:r>
              <a:rPr lang="en-US" sz="1800" b="0" i="0" u="none" strike="noStrike" baseline="0" dirty="0" err="1">
                <a:solidFill>
                  <a:srgbClr val="FF0000"/>
                </a:solidFill>
                <a:highlight>
                  <a:srgbClr val="FFFFFF"/>
                </a:highlight>
                <a:latin typeface="Courier"/>
              </a:rPr>
              <a:t>concat</a:t>
            </a:r>
            <a:r>
              <a:rPr lang="en-US" sz="1800" b="0" i="0" u="none" strike="noStrike" baseline="0" dirty="0">
                <a:solidFill>
                  <a:srgbClr val="FF0000"/>
                </a:solidFill>
                <a:highlight>
                  <a:srgbClr val="FFFFFF"/>
                </a:highlight>
                <a:latin typeface="Courier"/>
              </a:rPr>
              <a:t> nesting</a:t>
            </a:r>
            <a:endParaRPr lang="en-US" dirty="0"/>
          </a:p>
        </p:txBody>
      </p:sp>
      <p:sp>
        <p:nvSpPr>
          <p:cNvPr id="20" name="TextBox 19">
            <a:extLst>
              <a:ext uri="{FF2B5EF4-FFF2-40B4-BE49-F238E27FC236}">
                <a16:creationId xmlns:a16="http://schemas.microsoft.com/office/drawing/2014/main" id="{761E3DB9-9F0C-D3E7-0A4E-5BEB02CA229F}"/>
              </a:ext>
            </a:extLst>
          </p:cNvPr>
          <p:cNvSpPr txBox="1"/>
          <p:nvPr/>
        </p:nvSpPr>
        <p:spPr>
          <a:xfrm>
            <a:off x="9692641" y="1127044"/>
            <a:ext cx="2873828" cy="646331"/>
          </a:xfrm>
          <a:prstGeom prst="rect">
            <a:avLst/>
          </a:prstGeom>
          <a:noFill/>
        </p:spPr>
        <p:txBody>
          <a:bodyPr wrap="square">
            <a:spAutoFit/>
          </a:bodyPr>
          <a:lstStyle/>
          <a:p>
            <a:r>
              <a:rPr lang="en-US" sz="1800" b="0" i="0" u="none" strike="noStrike" baseline="0" dirty="0">
                <a:solidFill>
                  <a:srgbClr val="FF0000"/>
                </a:solidFill>
                <a:highlight>
                  <a:srgbClr val="FFFFFF"/>
                </a:highlight>
                <a:latin typeface="Courier"/>
              </a:rPr>
              <a:t>&lt;- Separated by double pipe ||</a:t>
            </a:r>
            <a:endParaRPr lang="en-US" dirty="0"/>
          </a:p>
        </p:txBody>
      </p:sp>
      <p:sp>
        <p:nvSpPr>
          <p:cNvPr id="22" name="TextBox 21">
            <a:extLst>
              <a:ext uri="{FF2B5EF4-FFF2-40B4-BE49-F238E27FC236}">
                <a16:creationId xmlns:a16="http://schemas.microsoft.com/office/drawing/2014/main" id="{DF0DCDC4-695B-B896-B430-A72D9793D621}"/>
              </a:ext>
            </a:extLst>
          </p:cNvPr>
          <p:cNvSpPr txBox="1"/>
          <p:nvPr/>
        </p:nvSpPr>
        <p:spPr>
          <a:xfrm>
            <a:off x="2473233" y="4330130"/>
            <a:ext cx="8338699" cy="646331"/>
          </a:xfrm>
          <a:prstGeom prst="rect">
            <a:avLst/>
          </a:prstGeom>
          <a:noFill/>
        </p:spPr>
        <p:txBody>
          <a:bodyPr wrap="square">
            <a:spAutoFit/>
          </a:bodyPr>
          <a:lstStyle/>
          <a:p>
            <a:r>
              <a:rPr lang="en-US" sz="1800" b="0" i="0" u="none" strike="noStrike" baseline="0" dirty="0">
                <a:solidFill>
                  <a:srgbClr val="0000FF"/>
                </a:solidFill>
                <a:highlight>
                  <a:srgbClr val="FFFFFF"/>
                </a:highlight>
                <a:latin typeface="Courier"/>
              </a:rPr>
              <a:t>SELECT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CONCAT(</a:t>
            </a:r>
            <a:r>
              <a:rPr lang="en-US" sz="1800" b="0" i="0" u="none" strike="noStrike" baseline="0" dirty="0" err="1">
                <a:solidFill>
                  <a:srgbClr val="000000"/>
                </a:solidFill>
                <a:highlight>
                  <a:srgbClr val="FFFFFF"/>
                </a:highlight>
                <a:latin typeface="Courier"/>
              </a:rPr>
              <a:t>first_name</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FF0000"/>
                </a:solidFill>
                <a:highlight>
                  <a:srgbClr val="FFFFFF"/>
                </a:highlight>
                <a:latin typeface="Courier"/>
              </a:rPr>
              <a:t>'</a:t>
            </a:r>
            <a:r>
              <a:rPr lang="en-US" sz="1800" b="0" i="0" u="none" strike="noStrike" baseline="0" dirty="0" err="1">
                <a:solidFill>
                  <a:srgbClr val="FF0000"/>
                </a:solidFill>
                <a:highlight>
                  <a:srgbClr val="FFFFFF"/>
                </a:highlight>
                <a:latin typeface="Courier"/>
              </a:rPr>
              <a:t>eyyyy</a:t>
            </a:r>
            <a:r>
              <a:rPr lang="en-US" sz="1800" b="0" i="0" u="none" strike="noStrike" baseline="0" dirty="0">
                <a:solidFill>
                  <a:srgbClr val="FF0000"/>
                </a:solidFill>
                <a:highlight>
                  <a:srgbClr val="FFFFFF"/>
                </a:highlight>
                <a:latin typeface="Courier"/>
              </a:rPr>
              <a:t>'</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AS</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00"/>
                </a:solidFill>
                <a:highlight>
                  <a:srgbClr val="FFFFFF"/>
                </a:highlight>
                <a:latin typeface="Courier"/>
              </a:rPr>
              <a:t>abccd</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FF"/>
                </a:solidFill>
                <a:highlight>
                  <a:srgbClr val="FFFFFF"/>
                </a:highlight>
                <a:latin typeface="Courier"/>
              </a:rPr>
              <a:t>FROM</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employees</a:t>
            </a:r>
            <a:r>
              <a:rPr lang="en-US" sz="1800" b="0" i="0" u="none" strike="noStrike" baseline="0" dirty="0">
                <a:solidFill>
                  <a:srgbClr val="000000"/>
                </a:solidFill>
                <a:highlight>
                  <a:srgbClr val="FFFFFF"/>
                </a:highlight>
                <a:latin typeface="Courier"/>
              </a:rPr>
              <a:t> </a:t>
            </a:r>
            <a:endParaRPr lang="en-US" dirty="0"/>
          </a:p>
        </p:txBody>
      </p:sp>
    </p:spTree>
    <p:extLst>
      <p:ext uri="{BB962C8B-B14F-4D97-AF65-F5344CB8AC3E}">
        <p14:creationId xmlns:p14="http://schemas.microsoft.com/office/powerpoint/2010/main" val="659847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p:txBody>
          <a:bodyPr/>
          <a:lstStyle/>
          <a:p>
            <a:r>
              <a:rPr lang="en-US" dirty="0"/>
              <a:t>TRAINING </a:t>
            </a:r>
            <a:br>
              <a:rPr lang="en-US" dirty="0"/>
            </a:br>
            <a:r>
              <a:rPr lang="en-US" dirty="0"/>
              <a:t>PRESENTATION</a:t>
            </a:r>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p:txBody>
          <a:bodyPr/>
          <a:lstStyle/>
          <a:p>
            <a:r>
              <a:rPr lang="en-US" dirty="0"/>
              <a:t>Gerald Jan Balverde</a:t>
            </a:r>
          </a:p>
        </p:txBody>
      </p:sp>
    </p:spTree>
    <p:extLst>
      <p:ext uri="{BB962C8B-B14F-4D97-AF65-F5344CB8AC3E}">
        <p14:creationId xmlns:p14="http://schemas.microsoft.com/office/powerpoint/2010/main" val="21315684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91C31271-C2E0-01DE-8EC0-0CCCC82C57C1}"/>
              </a:ext>
            </a:extLst>
          </p:cNvPr>
          <p:cNvSpPr>
            <a:spLocks noGrp="1"/>
          </p:cNvSpPr>
          <p:nvPr>
            <p:ph type="title"/>
          </p:nvPr>
        </p:nvSpPr>
        <p:spPr>
          <a:xfrm>
            <a:off x="4820944" y="2710"/>
            <a:ext cx="2314448" cy="768096"/>
          </a:xfrm>
        </p:spPr>
        <p:txBody>
          <a:bodyPr/>
          <a:lstStyle/>
          <a:p>
            <a:pPr algn="ctr"/>
            <a:r>
              <a:rPr lang="en-US" dirty="0"/>
              <a:t>ALIAS</a:t>
            </a:r>
          </a:p>
        </p:txBody>
      </p:sp>
      <p:sp>
        <p:nvSpPr>
          <p:cNvPr id="8" name="Text Placeholder 3">
            <a:extLst>
              <a:ext uri="{FF2B5EF4-FFF2-40B4-BE49-F238E27FC236}">
                <a16:creationId xmlns:a16="http://schemas.microsoft.com/office/drawing/2014/main" id="{0DAAB4C8-B6B0-2E13-A6EC-5BD7B0F2BEA7}"/>
              </a:ext>
            </a:extLst>
          </p:cNvPr>
          <p:cNvSpPr txBox="1">
            <a:spLocks/>
          </p:cNvSpPr>
          <p:nvPr/>
        </p:nvSpPr>
        <p:spPr>
          <a:xfrm>
            <a:off x="85101" y="862101"/>
            <a:ext cx="4249833" cy="1279966"/>
          </a:xfrm>
          <a:prstGeom prst="rect">
            <a:avLst/>
          </a:prstGeom>
        </p:spPr>
        <p:txBody>
          <a:bodyPr vert="horz" lIns="0" tIns="0" rIns="0" bIns="0" rtlCol="0">
            <a:noAutofit/>
          </a:bodyPr>
          <a:lstStyle>
            <a:lvl1pPr marL="0" indent="0" algn="l" defTabSz="914400" rtl="0" eaLnBrk="1" latinLnBrk="0" hangingPunct="1">
              <a:lnSpc>
                <a:spcPct val="100000"/>
              </a:lnSpc>
              <a:spcBef>
                <a:spcPts val="360"/>
              </a:spcBef>
              <a:buFont typeface="Arial" panose="020B0604020202020204" pitchFamily="34" charset="0"/>
              <a:buNone/>
              <a:defRPr sz="24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rgbClr val="212529"/>
                </a:solidFill>
                <a:latin typeface="Roboto" panose="02000000000000000000" pitchFamily="2" charset="0"/>
              </a:rPr>
              <a:t>Ex. </a:t>
            </a:r>
          </a:p>
          <a:p>
            <a:r>
              <a:rPr lang="en-US" sz="1600" dirty="0">
                <a:solidFill>
                  <a:srgbClr val="212529"/>
                </a:solidFill>
                <a:latin typeface="Roboto" panose="02000000000000000000" pitchFamily="2" charset="0"/>
              </a:rPr>
              <a:t>In SELECT clause</a:t>
            </a:r>
            <a:endParaRPr lang="en-US" sz="1800" b="0" i="0" u="none" strike="noStrike" baseline="0" dirty="0">
              <a:solidFill>
                <a:srgbClr val="0000FF"/>
              </a:solidFill>
              <a:highlight>
                <a:srgbClr val="FFFFFF"/>
              </a:highlight>
              <a:latin typeface="Courier"/>
            </a:endParaRPr>
          </a:p>
          <a:p>
            <a:r>
              <a:rPr lang="en-US" sz="1800" b="0" i="0" u="none" strike="noStrike" baseline="0" dirty="0">
                <a:solidFill>
                  <a:srgbClr val="0000FF"/>
                </a:solidFill>
                <a:highlight>
                  <a:srgbClr val="FFFFFF"/>
                </a:highlight>
                <a:latin typeface="Courier"/>
              </a:rPr>
              <a:t>SELECT</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00"/>
                </a:solidFill>
                <a:highlight>
                  <a:srgbClr val="FFFFFF"/>
                </a:highlight>
                <a:latin typeface="Courier"/>
              </a:rPr>
              <a:t>first_name</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AS</a:t>
            </a:r>
            <a:r>
              <a:rPr lang="en-US" sz="1800" b="0" i="0" u="none" strike="noStrike" baseline="0" dirty="0">
                <a:solidFill>
                  <a:srgbClr val="000000"/>
                </a:solidFill>
                <a:highlight>
                  <a:srgbClr val="FFFFFF"/>
                </a:highlight>
                <a:latin typeface="Courier"/>
              </a:rPr>
              <a:t> </a:t>
            </a:r>
            <a:r>
              <a:rPr lang="en-US" sz="1800" b="0" i="0" u="sng" strike="noStrike" baseline="0" dirty="0" err="1">
                <a:solidFill>
                  <a:srgbClr val="0000FF"/>
                </a:solidFill>
                <a:highlight>
                  <a:srgbClr val="FFFFFF"/>
                </a:highlight>
                <a:latin typeface="Courier"/>
              </a:rPr>
              <a:t>pangalan</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p>
          <a:p>
            <a:r>
              <a:rPr lang="en-US" sz="1800" b="0" i="0" u="none" strike="noStrike" baseline="0" dirty="0">
                <a:solidFill>
                  <a:srgbClr val="0000FF"/>
                </a:solidFill>
                <a:highlight>
                  <a:srgbClr val="FFFFFF"/>
                </a:highlight>
                <a:latin typeface="Courier"/>
              </a:rPr>
              <a:t>FROM</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employees</a:t>
            </a:r>
            <a:endParaRPr lang="en-US" sz="1800" b="0" i="0" u="none" strike="noStrike" baseline="0" dirty="0">
              <a:solidFill>
                <a:srgbClr val="0000FF"/>
              </a:solidFill>
              <a:highlight>
                <a:srgbClr val="FFFFFF"/>
              </a:highlight>
              <a:latin typeface="Courier"/>
            </a:endParaRPr>
          </a:p>
          <a:p>
            <a:endParaRPr lang="en-US" sz="1800" dirty="0">
              <a:solidFill>
                <a:srgbClr val="0000FF"/>
              </a:solidFill>
              <a:highlight>
                <a:srgbClr val="FFFFFF"/>
              </a:highlight>
              <a:latin typeface="Courier"/>
            </a:endParaRPr>
          </a:p>
          <a:p>
            <a:endParaRPr lang="en-US" sz="1600" dirty="0">
              <a:solidFill>
                <a:srgbClr val="212529"/>
              </a:solidFill>
              <a:latin typeface="Roboto" panose="02000000000000000000" pitchFamily="2" charset="0"/>
            </a:endParaRPr>
          </a:p>
        </p:txBody>
      </p:sp>
      <p:sp>
        <p:nvSpPr>
          <p:cNvPr id="10" name="Text Placeholder 3">
            <a:extLst>
              <a:ext uri="{FF2B5EF4-FFF2-40B4-BE49-F238E27FC236}">
                <a16:creationId xmlns:a16="http://schemas.microsoft.com/office/drawing/2014/main" id="{D1DE4D65-A717-36D7-2E40-E5FA4D47D92A}"/>
              </a:ext>
            </a:extLst>
          </p:cNvPr>
          <p:cNvSpPr txBox="1">
            <a:spLocks/>
          </p:cNvSpPr>
          <p:nvPr/>
        </p:nvSpPr>
        <p:spPr>
          <a:xfrm>
            <a:off x="105517" y="2785535"/>
            <a:ext cx="3860366" cy="1659466"/>
          </a:xfrm>
          <a:prstGeom prst="rect">
            <a:avLst/>
          </a:prstGeom>
        </p:spPr>
        <p:txBody>
          <a:bodyPr vert="horz" lIns="0" tIns="0" rIns="0" bIns="0" rtlCol="0">
            <a:noAutofit/>
          </a:bodyPr>
          <a:lstStyle>
            <a:lvl1pPr marL="0" indent="0" algn="l" defTabSz="914400" rtl="0" eaLnBrk="1" latinLnBrk="0" hangingPunct="1">
              <a:lnSpc>
                <a:spcPct val="100000"/>
              </a:lnSpc>
              <a:spcBef>
                <a:spcPts val="360"/>
              </a:spcBef>
              <a:buFont typeface="Arial" panose="020B0604020202020204" pitchFamily="34" charset="0"/>
              <a:buNone/>
              <a:defRPr sz="24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rgbClr val="212529"/>
                </a:solidFill>
                <a:latin typeface="Roboto" panose="02000000000000000000" pitchFamily="2" charset="0"/>
              </a:rPr>
              <a:t>Ex. </a:t>
            </a:r>
          </a:p>
          <a:p>
            <a:r>
              <a:rPr lang="en-US" sz="1600" dirty="0">
                <a:solidFill>
                  <a:srgbClr val="212529"/>
                </a:solidFill>
                <a:latin typeface="Roboto" panose="02000000000000000000" pitchFamily="2" charset="0"/>
              </a:rPr>
              <a:t>In SELECT clause</a:t>
            </a:r>
            <a:endParaRPr lang="en-US" sz="1800" b="0" i="0" u="none" strike="noStrike" baseline="0" dirty="0">
              <a:solidFill>
                <a:srgbClr val="0000FF"/>
              </a:solidFill>
              <a:highlight>
                <a:srgbClr val="FFFFFF"/>
              </a:highlight>
              <a:latin typeface="Courier"/>
            </a:endParaRPr>
          </a:p>
          <a:p>
            <a:r>
              <a:rPr lang="en-US" sz="1800" b="0" i="0" u="none" strike="noStrike" baseline="0" dirty="0">
                <a:solidFill>
                  <a:srgbClr val="0000FF"/>
                </a:solidFill>
                <a:highlight>
                  <a:srgbClr val="FFFFFF"/>
                </a:highlight>
                <a:latin typeface="Courier"/>
              </a:rPr>
              <a:t>SELECT</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00"/>
                </a:solidFill>
                <a:highlight>
                  <a:srgbClr val="FFFFFF"/>
                </a:highlight>
                <a:latin typeface="Courier"/>
              </a:rPr>
              <a:t>first_name</a:t>
            </a:r>
            <a:r>
              <a:rPr lang="en-US" sz="1800" b="0" i="0" u="none" strike="noStrike" baseline="0" dirty="0">
                <a:solidFill>
                  <a:srgbClr val="000000"/>
                </a:solidFill>
                <a:highlight>
                  <a:srgbClr val="FFFFFF"/>
                </a:highlight>
                <a:latin typeface="Courier"/>
              </a:rPr>
              <a:t> </a:t>
            </a:r>
            <a:r>
              <a:rPr lang="en-US" sz="1800" b="0" i="0" u="sng" strike="noStrike" baseline="0" dirty="0" err="1">
                <a:solidFill>
                  <a:srgbClr val="0000FF"/>
                </a:solidFill>
                <a:highlight>
                  <a:srgbClr val="FFFFFF"/>
                </a:highlight>
                <a:latin typeface="Courier"/>
              </a:rPr>
              <a:t>pangalan</a:t>
            </a:r>
            <a:r>
              <a:rPr lang="en-US" sz="1800" b="0" i="0" u="none" strike="noStrike" baseline="0" dirty="0">
                <a:solidFill>
                  <a:srgbClr val="0000FF"/>
                </a:solidFill>
                <a:highlight>
                  <a:srgbClr val="FFFFFF"/>
                </a:highlight>
                <a:latin typeface="Courier"/>
              </a:rPr>
              <a:t>,</a:t>
            </a:r>
          </a:p>
          <a:p>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00"/>
                </a:solidFill>
                <a:highlight>
                  <a:srgbClr val="FFFFFF"/>
                </a:highlight>
                <a:latin typeface="Courier"/>
              </a:rPr>
              <a:t>last_name</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00"/>
                </a:solidFill>
                <a:highlight>
                  <a:srgbClr val="FFFFFF"/>
                </a:highlight>
                <a:latin typeface="Courier"/>
              </a:rPr>
              <a:t>apelyido</a:t>
            </a:r>
            <a:endParaRPr lang="en-US" sz="1800" dirty="0">
              <a:solidFill>
                <a:srgbClr val="000000"/>
              </a:solidFill>
              <a:highlight>
                <a:srgbClr val="FFFFFF"/>
              </a:highlight>
              <a:latin typeface="Courier"/>
            </a:endParaRPr>
          </a:p>
          <a:p>
            <a:r>
              <a:rPr lang="en-US" sz="1800" b="0" i="0" u="none" strike="noStrike" baseline="0" dirty="0">
                <a:solidFill>
                  <a:srgbClr val="0000FF"/>
                </a:solidFill>
                <a:highlight>
                  <a:srgbClr val="FFFFFF"/>
                </a:highlight>
                <a:latin typeface="Courier"/>
              </a:rPr>
              <a:t>FROM</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employees</a:t>
            </a:r>
            <a:endParaRPr lang="en-US" sz="1800" dirty="0">
              <a:solidFill>
                <a:srgbClr val="0000FF"/>
              </a:solidFill>
              <a:highlight>
                <a:srgbClr val="FFFFFF"/>
              </a:highlight>
              <a:latin typeface="Courier"/>
            </a:endParaRPr>
          </a:p>
          <a:p>
            <a:endParaRPr lang="en-US" sz="1600" dirty="0">
              <a:solidFill>
                <a:srgbClr val="212529"/>
              </a:solidFill>
              <a:latin typeface="Roboto" panose="02000000000000000000" pitchFamily="2" charset="0"/>
            </a:endParaRPr>
          </a:p>
        </p:txBody>
      </p:sp>
      <p:sp>
        <p:nvSpPr>
          <p:cNvPr id="11" name="Text Placeholder 3">
            <a:extLst>
              <a:ext uri="{FF2B5EF4-FFF2-40B4-BE49-F238E27FC236}">
                <a16:creationId xmlns:a16="http://schemas.microsoft.com/office/drawing/2014/main" id="{5B8E324D-C5D5-2BB0-BDA7-E7A7E8F59D1F}"/>
              </a:ext>
            </a:extLst>
          </p:cNvPr>
          <p:cNvSpPr txBox="1">
            <a:spLocks/>
          </p:cNvSpPr>
          <p:nvPr/>
        </p:nvSpPr>
        <p:spPr>
          <a:xfrm>
            <a:off x="267979" y="2401100"/>
            <a:ext cx="2379427" cy="384435"/>
          </a:xfrm>
          <a:prstGeom prst="rect">
            <a:avLst/>
          </a:prstGeom>
        </p:spPr>
        <p:txBody>
          <a:bodyPr vert="horz" lIns="0" tIns="0" rIns="0" bIns="0" rtlCol="0">
            <a:noAutofit/>
          </a:bodyPr>
          <a:lstStyle>
            <a:lvl1pPr marL="0" indent="0" algn="l" defTabSz="914400" rtl="0" eaLnBrk="1" latinLnBrk="0" hangingPunct="1">
              <a:lnSpc>
                <a:spcPct val="100000"/>
              </a:lnSpc>
              <a:spcBef>
                <a:spcPts val="360"/>
              </a:spcBef>
              <a:buFont typeface="Arial" panose="020B0604020202020204" pitchFamily="34" charset="0"/>
              <a:buNone/>
              <a:defRPr sz="24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chemeClr val="accent2">
                    <a:lumMod val="50000"/>
                  </a:schemeClr>
                </a:solidFill>
                <a:latin typeface="Roboto" panose="02000000000000000000" pitchFamily="2" charset="0"/>
              </a:rPr>
              <a:t>IN SELECT, AS is optional  </a:t>
            </a:r>
          </a:p>
        </p:txBody>
      </p:sp>
      <p:sp>
        <p:nvSpPr>
          <p:cNvPr id="12" name="Text Placeholder 3">
            <a:extLst>
              <a:ext uri="{FF2B5EF4-FFF2-40B4-BE49-F238E27FC236}">
                <a16:creationId xmlns:a16="http://schemas.microsoft.com/office/drawing/2014/main" id="{4C411E41-C376-1157-42E9-FF9BC277FE64}"/>
              </a:ext>
            </a:extLst>
          </p:cNvPr>
          <p:cNvSpPr txBox="1">
            <a:spLocks/>
          </p:cNvSpPr>
          <p:nvPr/>
        </p:nvSpPr>
        <p:spPr>
          <a:xfrm>
            <a:off x="4538568" y="1349371"/>
            <a:ext cx="6891431" cy="996696"/>
          </a:xfrm>
          <a:prstGeom prst="rect">
            <a:avLst/>
          </a:prstGeom>
        </p:spPr>
        <p:txBody>
          <a:bodyPr vert="horz" lIns="0" tIns="0" rIns="0" bIns="0" rtlCol="0">
            <a:noAutofit/>
          </a:bodyPr>
          <a:lstStyle>
            <a:lvl1pPr marL="0" indent="0" algn="l" defTabSz="914400" rtl="0" eaLnBrk="1" latinLnBrk="0" hangingPunct="1">
              <a:lnSpc>
                <a:spcPct val="100000"/>
              </a:lnSpc>
              <a:spcBef>
                <a:spcPts val="360"/>
              </a:spcBef>
              <a:buFont typeface="Arial" panose="020B0604020202020204" pitchFamily="34" charset="0"/>
              <a:buNone/>
              <a:defRPr sz="24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rgbClr val="212529"/>
                </a:solidFill>
                <a:latin typeface="Roboto" panose="02000000000000000000" pitchFamily="2" charset="0"/>
              </a:rPr>
              <a:t>Ex. </a:t>
            </a:r>
          </a:p>
          <a:p>
            <a:r>
              <a:rPr lang="en-US" sz="1600" dirty="0">
                <a:solidFill>
                  <a:srgbClr val="212529"/>
                </a:solidFill>
                <a:latin typeface="Roboto" panose="02000000000000000000" pitchFamily="2" charset="0"/>
              </a:rPr>
              <a:t>In FROM clause and WHERE clause</a:t>
            </a:r>
          </a:p>
          <a:p>
            <a:endParaRPr lang="en-US" sz="1800" b="0" i="0" u="none" strike="noStrike" baseline="0" dirty="0">
              <a:solidFill>
                <a:srgbClr val="0000FF"/>
              </a:solidFill>
              <a:highlight>
                <a:srgbClr val="FFFFFF"/>
              </a:highlight>
              <a:latin typeface="Courier"/>
            </a:endParaRPr>
          </a:p>
          <a:p>
            <a:r>
              <a:rPr lang="en-US" sz="1800" b="0" i="0" u="none" strike="noStrike" baseline="0" dirty="0">
                <a:solidFill>
                  <a:srgbClr val="0000FF"/>
                </a:solidFill>
                <a:highlight>
                  <a:srgbClr val="FFFFFF"/>
                </a:highlight>
                <a:latin typeface="Courier"/>
              </a:rPr>
              <a:t>SELECT</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00"/>
                </a:solidFill>
                <a:highlight>
                  <a:srgbClr val="FFFFFF"/>
                </a:highlight>
                <a:latin typeface="Courier"/>
              </a:rPr>
              <a:t>first_name</a:t>
            </a:r>
            <a:r>
              <a:rPr lang="en-US" sz="1800" b="0" i="0" u="none" strike="noStrike" baseline="0" dirty="0">
                <a:solidFill>
                  <a:srgbClr val="0000FF"/>
                </a:solidFill>
                <a:highlight>
                  <a:srgbClr val="FFFFFF"/>
                </a:highlight>
                <a:latin typeface="Courier"/>
              </a:rPr>
              <a:t>,</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00"/>
                </a:solidFill>
                <a:highlight>
                  <a:srgbClr val="FFFFFF"/>
                </a:highlight>
                <a:latin typeface="Courier"/>
              </a:rPr>
              <a:t>department_name</a:t>
            </a:r>
            <a:r>
              <a:rPr lang="en-US" sz="1800" b="0" i="0" u="none" strike="noStrike" baseline="0" dirty="0">
                <a:solidFill>
                  <a:srgbClr val="0000FF"/>
                </a:solidFill>
                <a:highlight>
                  <a:srgbClr val="FFFFFF"/>
                </a:highlight>
                <a:latin typeface="Courier"/>
              </a:rPr>
              <a:t>,</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00"/>
                </a:solidFill>
                <a:highlight>
                  <a:srgbClr val="FFFFFF"/>
                </a:highlight>
                <a:latin typeface="Courier"/>
              </a:rPr>
              <a:t>       city</a:t>
            </a:r>
            <a:r>
              <a:rPr lang="en-US" sz="1800" b="0" i="0" u="none" strike="noStrike" baseline="0" dirty="0">
                <a:solidFill>
                  <a:srgbClr val="0000FF"/>
                </a:solidFill>
                <a:highlight>
                  <a:srgbClr val="FFFFFF"/>
                </a:highlight>
                <a:latin typeface="Courier"/>
              </a:rPr>
              <a:t>,</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00"/>
                </a:solidFill>
                <a:highlight>
                  <a:srgbClr val="FFFFFF"/>
                </a:highlight>
                <a:latin typeface="Courier"/>
              </a:rPr>
              <a:t>country_name</a:t>
            </a:r>
            <a:r>
              <a:rPr lang="en-US" sz="1800" b="0" i="0" u="none" strike="noStrike" baseline="0" dirty="0">
                <a:solidFill>
                  <a:srgbClr val="0000FF"/>
                </a:solidFill>
                <a:highlight>
                  <a:srgbClr val="FFFFFF"/>
                </a:highlight>
                <a:latin typeface="Courier"/>
              </a:rPr>
              <a:t>,</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00"/>
                </a:solidFill>
                <a:highlight>
                  <a:srgbClr val="FFFFFF"/>
                </a:highlight>
                <a:latin typeface="Courier"/>
              </a:rPr>
              <a:t>reg</a:t>
            </a:r>
            <a:r>
              <a:rPr lang="en-US" sz="1800" b="0" i="0" u="none" strike="noStrike" baseline="0" dirty="0" err="1">
                <a:solidFill>
                  <a:srgbClr val="0000FF"/>
                </a:solidFill>
                <a:highlight>
                  <a:srgbClr val="FFFFFF"/>
                </a:highlight>
                <a:latin typeface="Courier"/>
              </a:rPr>
              <a:t>.</a:t>
            </a:r>
            <a:r>
              <a:rPr lang="en-US" sz="1800" b="0" i="0" u="none" strike="noStrike" baseline="0" dirty="0" err="1">
                <a:solidFill>
                  <a:srgbClr val="000000"/>
                </a:solidFill>
                <a:highlight>
                  <a:srgbClr val="FFFFFF"/>
                </a:highlight>
                <a:latin typeface="Courier"/>
              </a:rPr>
              <a:t>climate_type</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FROM</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employees</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emp</a:t>
            </a:r>
            <a:r>
              <a:rPr lang="en-US" sz="1800" b="0" i="0" u="none" strike="noStrike" baseline="0" dirty="0">
                <a:solidFill>
                  <a:srgbClr val="0000FF"/>
                </a:solidFill>
                <a:highlight>
                  <a:srgbClr val="FFFFFF"/>
                </a:highlight>
                <a:latin typeface="Courier"/>
              </a:rPr>
              <a:t>,</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departments</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dept</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p>
          <a:p>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locations</a:t>
            </a:r>
            <a:r>
              <a:rPr lang="en-US" sz="1800" b="0" i="0" u="none" strike="noStrike" baseline="0" dirty="0">
                <a:solidFill>
                  <a:srgbClr val="000000"/>
                </a:solidFill>
                <a:highlight>
                  <a:srgbClr val="FFFFFF"/>
                </a:highlight>
                <a:latin typeface="Courier"/>
              </a:rPr>
              <a:t> loc</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p>
          <a:p>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countries</a:t>
            </a:r>
            <a:r>
              <a:rPr lang="en-US" sz="1800" b="0" i="0" u="none" strike="noStrike" baseline="0" dirty="0">
                <a:solidFill>
                  <a:srgbClr val="000000"/>
                </a:solidFill>
                <a:highlight>
                  <a:srgbClr val="FFFFFF"/>
                </a:highlight>
                <a:latin typeface="Courier"/>
              </a:rPr>
              <a:t> country</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p>
          <a:p>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regions</a:t>
            </a:r>
            <a:r>
              <a:rPr lang="en-US" sz="1800" b="0" i="0" u="none" strike="noStrike" baseline="0" dirty="0">
                <a:solidFill>
                  <a:srgbClr val="000000"/>
                </a:solidFill>
                <a:highlight>
                  <a:srgbClr val="FFFFFF"/>
                </a:highlight>
                <a:latin typeface="Courier"/>
              </a:rPr>
              <a:t> reg </a:t>
            </a:r>
          </a:p>
          <a:p>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WHERE</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EMP</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DEPARTMENT_ID </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DEPT</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DEPARTMENT_ID </a:t>
            </a:r>
            <a:r>
              <a:rPr lang="en-US" sz="1800" b="0" i="0" u="none" strike="noStrike" baseline="0" dirty="0">
                <a:solidFill>
                  <a:srgbClr val="0000FF"/>
                </a:solidFill>
                <a:highlight>
                  <a:srgbClr val="FFFFFF"/>
                </a:highlight>
                <a:latin typeface="Courier"/>
              </a:rPr>
              <a:t>and</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DEPT</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LOCATION_ID </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LOC</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LOCATION_ID </a:t>
            </a:r>
            <a:r>
              <a:rPr lang="en-US" sz="1800" b="0" i="0" u="none" strike="noStrike" baseline="0" dirty="0">
                <a:solidFill>
                  <a:srgbClr val="0000FF"/>
                </a:solidFill>
                <a:highlight>
                  <a:srgbClr val="FFFFFF"/>
                </a:highlight>
                <a:latin typeface="Courier"/>
              </a:rPr>
              <a:t>and</a:t>
            </a:r>
            <a:r>
              <a:rPr lang="en-US" sz="1800" b="0" i="0" u="none" strike="noStrike" baseline="0" dirty="0">
                <a:solidFill>
                  <a:srgbClr val="000000"/>
                </a:solidFill>
                <a:highlight>
                  <a:srgbClr val="FFFFFF"/>
                </a:highlight>
                <a:latin typeface="Courier"/>
              </a:rPr>
              <a:t> </a:t>
            </a:r>
          </a:p>
          <a:p>
            <a:r>
              <a:rPr lang="en-US" sz="1800" b="0" i="0" u="none" strike="noStrike" baseline="0" dirty="0">
                <a:solidFill>
                  <a:srgbClr val="000000"/>
                </a:solidFill>
                <a:highlight>
                  <a:srgbClr val="FFFFFF"/>
                </a:highlight>
                <a:latin typeface="Courier"/>
              </a:rPr>
              <a:t>        LOC</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COUNTRY_ID </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COUNTRY</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COUNTRY_ID </a:t>
            </a:r>
            <a:r>
              <a:rPr lang="en-US" sz="1800" b="0" i="0" u="none" strike="noStrike" baseline="0" dirty="0">
                <a:solidFill>
                  <a:srgbClr val="0000FF"/>
                </a:solidFill>
                <a:highlight>
                  <a:srgbClr val="FFFFFF"/>
                </a:highlight>
                <a:latin typeface="Courier"/>
              </a:rPr>
              <a:t>and</a:t>
            </a:r>
            <a:r>
              <a:rPr lang="en-US" sz="1800" b="0" i="0" u="none" strike="noStrike" baseline="0" dirty="0">
                <a:solidFill>
                  <a:srgbClr val="000000"/>
                </a:solidFill>
                <a:highlight>
                  <a:srgbClr val="FFFFFF"/>
                </a:highlight>
                <a:latin typeface="Courier"/>
              </a:rPr>
              <a:t> </a:t>
            </a:r>
          </a:p>
          <a:p>
            <a:r>
              <a:rPr lang="en-US" sz="1800" b="0" i="0" u="none" strike="noStrike" baseline="0" dirty="0">
                <a:solidFill>
                  <a:srgbClr val="000000"/>
                </a:solidFill>
                <a:highlight>
                  <a:srgbClr val="FFFFFF"/>
                </a:highlight>
                <a:latin typeface="Courier"/>
              </a:rPr>
              <a:t>        COUNTRY</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REGION_ID </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REG</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REGION_ID</a:t>
            </a:r>
            <a:r>
              <a:rPr lang="en-US" sz="1800" b="0" i="0" u="none" strike="noStrike" baseline="0" dirty="0">
                <a:solidFill>
                  <a:srgbClr val="0000FF"/>
                </a:solidFill>
                <a:highlight>
                  <a:srgbClr val="FFFFFF"/>
                </a:highlight>
                <a:latin typeface="Courier"/>
              </a:rPr>
              <a:t>;</a:t>
            </a:r>
            <a:endParaRPr lang="en-US" sz="1800" dirty="0">
              <a:solidFill>
                <a:srgbClr val="0000FF"/>
              </a:solidFill>
              <a:highlight>
                <a:srgbClr val="FFFFFF"/>
              </a:highlight>
              <a:latin typeface="Courier"/>
            </a:endParaRPr>
          </a:p>
          <a:p>
            <a:endParaRPr lang="en-US" sz="1600" dirty="0">
              <a:solidFill>
                <a:srgbClr val="212529"/>
              </a:solidFill>
              <a:latin typeface="Roboto" panose="02000000000000000000" pitchFamily="2" charset="0"/>
            </a:endParaRPr>
          </a:p>
        </p:txBody>
      </p:sp>
      <p:sp>
        <p:nvSpPr>
          <p:cNvPr id="14" name="TextBox 13">
            <a:extLst>
              <a:ext uri="{FF2B5EF4-FFF2-40B4-BE49-F238E27FC236}">
                <a16:creationId xmlns:a16="http://schemas.microsoft.com/office/drawing/2014/main" id="{6641C037-6B92-C721-FD28-1AEB06ECF330}"/>
              </a:ext>
            </a:extLst>
          </p:cNvPr>
          <p:cNvSpPr txBox="1"/>
          <p:nvPr/>
        </p:nvSpPr>
        <p:spPr>
          <a:xfrm>
            <a:off x="85101" y="5393035"/>
            <a:ext cx="3113704" cy="923330"/>
          </a:xfrm>
          <a:prstGeom prst="rect">
            <a:avLst/>
          </a:prstGeom>
          <a:noFill/>
        </p:spPr>
        <p:txBody>
          <a:bodyPr wrap="square">
            <a:spAutoFit/>
          </a:bodyPr>
          <a:lstStyle/>
          <a:p>
            <a:r>
              <a:rPr lang="en-US" sz="1800" b="0" i="0" u="none" strike="noStrike" baseline="0" dirty="0">
                <a:solidFill>
                  <a:srgbClr val="0000FF"/>
                </a:solidFill>
                <a:highlight>
                  <a:srgbClr val="FFFFFF"/>
                </a:highlight>
                <a:latin typeface="Courier"/>
              </a:rPr>
              <a:t>SELECT</a:t>
            </a:r>
            <a:r>
              <a:rPr lang="en-US" sz="1800" b="0" i="0" u="none" strike="noStrike" baseline="0" dirty="0">
                <a:solidFill>
                  <a:srgbClr val="000000"/>
                </a:solidFill>
                <a:highlight>
                  <a:srgbClr val="FFFFFF"/>
                </a:highlight>
                <a:latin typeface="Courier"/>
              </a:rPr>
              <a:t> city ciudad </a:t>
            </a:r>
          </a:p>
          <a:p>
            <a:r>
              <a:rPr lang="en-US" sz="1800" b="0" i="0" u="none" strike="noStrike" baseline="0" dirty="0">
                <a:solidFill>
                  <a:srgbClr val="0000FF"/>
                </a:solidFill>
                <a:highlight>
                  <a:srgbClr val="FFFFFF"/>
                </a:highlight>
                <a:latin typeface="Courier"/>
              </a:rPr>
              <a:t>FROM</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locations</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FF"/>
                </a:solidFill>
                <a:highlight>
                  <a:srgbClr val="FFFFFF"/>
                </a:highlight>
                <a:latin typeface="Courier"/>
              </a:rPr>
              <a:t>WHERE</a:t>
            </a:r>
            <a:r>
              <a:rPr lang="en-US" sz="1800" b="0" i="0" u="none" strike="noStrike" baseline="0" dirty="0">
                <a:solidFill>
                  <a:srgbClr val="000000"/>
                </a:solidFill>
                <a:highlight>
                  <a:srgbClr val="FFFFFF"/>
                </a:highlight>
                <a:latin typeface="Courier"/>
              </a:rPr>
              <a:t> ciudad </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FF0000"/>
                </a:solidFill>
                <a:highlight>
                  <a:srgbClr val="FFFFFF"/>
                </a:highlight>
                <a:latin typeface="Courier"/>
              </a:rPr>
              <a:t>'Roma'</a:t>
            </a:r>
            <a:endParaRPr lang="en-US" dirty="0"/>
          </a:p>
        </p:txBody>
      </p:sp>
      <p:sp>
        <p:nvSpPr>
          <p:cNvPr id="15" name="Text Placeholder 3">
            <a:extLst>
              <a:ext uri="{FF2B5EF4-FFF2-40B4-BE49-F238E27FC236}">
                <a16:creationId xmlns:a16="http://schemas.microsoft.com/office/drawing/2014/main" id="{12592260-90FF-9754-277C-F411DDD4EF37}"/>
              </a:ext>
            </a:extLst>
          </p:cNvPr>
          <p:cNvSpPr txBox="1">
            <a:spLocks/>
          </p:cNvSpPr>
          <p:nvPr/>
        </p:nvSpPr>
        <p:spPr>
          <a:xfrm>
            <a:off x="252739" y="4731602"/>
            <a:ext cx="3914555" cy="543131"/>
          </a:xfrm>
          <a:prstGeom prst="rect">
            <a:avLst/>
          </a:prstGeom>
        </p:spPr>
        <p:txBody>
          <a:bodyPr vert="horz" lIns="0" tIns="0" rIns="0" bIns="0" rtlCol="0">
            <a:noAutofit/>
          </a:bodyPr>
          <a:lstStyle>
            <a:lvl1pPr marL="0" indent="0" algn="l" defTabSz="914400" rtl="0" eaLnBrk="1" latinLnBrk="0" hangingPunct="1">
              <a:lnSpc>
                <a:spcPct val="100000"/>
              </a:lnSpc>
              <a:spcBef>
                <a:spcPts val="360"/>
              </a:spcBef>
              <a:buFont typeface="Arial" panose="020B0604020202020204" pitchFamily="34" charset="0"/>
              <a:buNone/>
              <a:defRPr sz="24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chemeClr val="accent2">
                    <a:lumMod val="50000"/>
                  </a:schemeClr>
                </a:solidFill>
                <a:latin typeface="Roboto" panose="02000000000000000000" pitchFamily="2" charset="0"/>
              </a:rPr>
              <a:t>CANNOT USE ALIAS OF COLUMN AS IDENTIFIER IN WHERE CLAUSE</a:t>
            </a:r>
          </a:p>
        </p:txBody>
      </p:sp>
      <p:sp>
        <p:nvSpPr>
          <p:cNvPr id="17" name="TextBox 16">
            <a:extLst>
              <a:ext uri="{FF2B5EF4-FFF2-40B4-BE49-F238E27FC236}">
                <a16:creationId xmlns:a16="http://schemas.microsoft.com/office/drawing/2014/main" id="{3D53F0ED-8331-5DB0-FEBD-E35979FBE030}"/>
              </a:ext>
            </a:extLst>
          </p:cNvPr>
          <p:cNvSpPr txBox="1"/>
          <p:nvPr/>
        </p:nvSpPr>
        <p:spPr>
          <a:xfrm>
            <a:off x="3965883" y="677435"/>
            <a:ext cx="6121400" cy="369332"/>
          </a:xfrm>
          <a:prstGeom prst="rect">
            <a:avLst/>
          </a:prstGeom>
          <a:noFill/>
        </p:spPr>
        <p:txBody>
          <a:bodyPr wrap="square">
            <a:spAutoFit/>
          </a:bodyPr>
          <a:lstStyle/>
          <a:p>
            <a:pPr lvl="1" eaLnBrk="1" hangingPunct="1"/>
            <a:r>
              <a:rPr lang="en-US" altLang="en-US" dirty="0"/>
              <a:t>- Renames a column heading</a:t>
            </a:r>
          </a:p>
        </p:txBody>
      </p:sp>
      <p:sp>
        <p:nvSpPr>
          <p:cNvPr id="18" name="TextBox 17">
            <a:extLst>
              <a:ext uri="{FF2B5EF4-FFF2-40B4-BE49-F238E27FC236}">
                <a16:creationId xmlns:a16="http://schemas.microsoft.com/office/drawing/2014/main" id="{0C97056E-3D0B-4F47-4231-F5D1615D08D7}"/>
              </a:ext>
            </a:extLst>
          </p:cNvPr>
          <p:cNvSpPr txBox="1"/>
          <p:nvPr/>
        </p:nvSpPr>
        <p:spPr>
          <a:xfrm>
            <a:off x="-363486" y="6434667"/>
            <a:ext cx="4698420" cy="369332"/>
          </a:xfrm>
          <a:prstGeom prst="rect">
            <a:avLst/>
          </a:prstGeom>
          <a:noFill/>
        </p:spPr>
        <p:txBody>
          <a:bodyPr wrap="square">
            <a:spAutoFit/>
          </a:bodyPr>
          <a:lstStyle/>
          <a:p>
            <a:pPr lvl="1" eaLnBrk="1" hangingPunct="1"/>
            <a:r>
              <a:rPr lang="en-US" altLang="en-US" dirty="0"/>
              <a:t>USE “  “ when it has space, or case sensitive</a:t>
            </a:r>
          </a:p>
        </p:txBody>
      </p:sp>
    </p:spTree>
    <p:extLst>
      <p:ext uri="{BB962C8B-B14F-4D97-AF65-F5344CB8AC3E}">
        <p14:creationId xmlns:p14="http://schemas.microsoft.com/office/powerpoint/2010/main" val="4116399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993993C0-4B9D-E61E-8478-33B2C282C49F}"/>
              </a:ext>
            </a:extLst>
          </p:cNvPr>
          <p:cNvSpPr>
            <a:spLocks noGrp="1"/>
          </p:cNvSpPr>
          <p:nvPr>
            <p:ph type="title"/>
          </p:nvPr>
        </p:nvSpPr>
        <p:spPr>
          <a:xfrm>
            <a:off x="4574926" y="107213"/>
            <a:ext cx="4238873" cy="768096"/>
          </a:xfrm>
        </p:spPr>
        <p:txBody>
          <a:bodyPr/>
          <a:lstStyle/>
          <a:p>
            <a:pPr algn="ctr"/>
            <a:r>
              <a:rPr lang="en-US" dirty="0"/>
              <a:t>WHERE CLAUSE</a:t>
            </a:r>
          </a:p>
        </p:txBody>
      </p:sp>
      <p:sp>
        <p:nvSpPr>
          <p:cNvPr id="8" name="TextBox 7">
            <a:extLst>
              <a:ext uri="{FF2B5EF4-FFF2-40B4-BE49-F238E27FC236}">
                <a16:creationId xmlns:a16="http://schemas.microsoft.com/office/drawing/2014/main" id="{F544770A-0C66-172D-45DC-3C61D9672337}"/>
              </a:ext>
            </a:extLst>
          </p:cNvPr>
          <p:cNvSpPr txBox="1"/>
          <p:nvPr/>
        </p:nvSpPr>
        <p:spPr>
          <a:xfrm>
            <a:off x="4574926" y="934576"/>
            <a:ext cx="6100232" cy="369332"/>
          </a:xfrm>
          <a:prstGeom prst="rect">
            <a:avLst/>
          </a:prstGeom>
          <a:noFill/>
        </p:spPr>
        <p:txBody>
          <a:bodyPr wrap="square">
            <a:spAutoFit/>
          </a:bodyPr>
          <a:lstStyle/>
          <a:p>
            <a:r>
              <a:rPr lang="en-US" altLang="en-US" dirty="0"/>
              <a:t>Used to limit the Rows That Are Selected</a:t>
            </a:r>
            <a:endParaRPr lang="en-US" dirty="0"/>
          </a:p>
        </p:txBody>
      </p:sp>
      <p:pic>
        <p:nvPicPr>
          <p:cNvPr id="11" name="Picture 10">
            <a:extLst>
              <a:ext uri="{FF2B5EF4-FFF2-40B4-BE49-F238E27FC236}">
                <a16:creationId xmlns:a16="http://schemas.microsoft.com/office/drawing/2014/main" id="{A225CEA6-8367-01F5-614A-8B5DF4E5BECC}"/>
              </a:ext>
            </a:extLst>
          </p:cNvPr>
          <p:cNvPicPr>
            <a:picLocks noChangeAspect="1"/>
          </p:cNvPicPr>
          <p:nvPr/>
        </p:nvPicPr>
        <p:blipFill>
          <a:blip r:embed="rId2"/>
          <a:stretch>
            <a:fillRect/>
          </a:stretch>
        </p:blipFill>
        <p:spPr>
          <a:xfrm>
            <a:off x="3568699" y="1738532"/>
            <a:ext cx="6011333" cy="3884246"/>
          </a:xfrm>
          <a:prstGeom prst="rect">
            <a:avLst/>
          </a:prstGeom>
        </p:spPr>
      </p:pic>
    </p:spTree>
    <p:extLst>
      <p:ext uri="{BB962C8B-B14F-4D97-AF65-F5344CB8AC3E}">
        <p14:creationId xmlns:p14="http://schemas.microsoft.com/office/powerpoint/2010/main" val="2417782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2908590" y="280442"/>
            <a:ext cx="7013448" cy="588963"/>
          </a:xfrm>
        </p:spPr>
        <p:txBody>
          <a:bodyPr/>
          <a:lstStyle/>
          <a:p>
            <a:r>
              <a:rPr lang="en-US" dirty="0"/>
              <a:t>Comparison Operators</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22</a:t>
            </a:fld>
            <a:endParaRPr lang="en-US" dirty="0"/>
          </a:p>
        </p:txBody>
      </p:sp>
      <p:pic>
        <p:nvPicPr>
          <p:cNvPr id="15" name="Picture 14">
            <a:extLst>
              <a:ext uri="{FF2B5EF4-FFF2-40B4-BE49-F238E27FC236}">
                <a16:creationId xmlns:a16="http://schemas.microsoft.com/office/drawing/2014/main" id="{C6E11FAE-F62C-1BA9-8027-CE7E1FD6C8EC}"/>
              </a:ext>
            </a:extLst>
          </p:cNvPr>
          <p:cNvPicPr>
            <a:picLocks noChangeAspect="1"/>
          </p:cNvPicPr>
          <p:nvPr/>
        </p:nvPicPr>
        <p:blipFill>
          <a:blip r:embed="rId2"/>
          <a:stretch>
            <a:fillRect/>
          </a:stretch>
        </p:blipFill>
        <p:spPr>
          <a:xfrm>
            <a:off x="4634526" y="3305617"/>
            <a:ext cx="800912" cy="723900"/>
          </a:xfrm>
          <a:prstGeom prst="rect">
            <a:avLst/>
          </a:prstGeom>
        </p:spPr>
      </p:pic>
      <p:pic>
        <p:nvPicPr>
          <p:cNvPr id="13" name="Picture 12">
            <a:extLst>
              <a:ext uri="{FF2B5EF4-FFF2-40B4-BE49-F238E27FC236}">
                <a16:creationId xmlns:a16="http://schemas.microsoft.com/office/drawing/2014/main" id="{77972757-C1D0-D7C5-9352-E20CB1A05FAD}"/>
              </a:ext>
            </a:extLst>
          </p:cNvPr>
          <p:cNvPicPr>
            <a:picLocks noChangeAspect="1"/>
          </p:cNvPicPr>
          <p:nvPr/>
        </p:nvPicPr>
        <p:blipFill>
          <a:blip r:embed="rId3"/>
          <a:stretch>
            <a:fillRect/>
          </a:stretch>
        </p:blipFill>
        <p:spPr>
          <a:xfrm>
            <a:off x="56579" y="869405"/>
            <a:ext cx="5971192" cy="5313072"/>
          </a:xfrm>
          <a:prstGeom prst="rect">
            <a:avLst/>
          </a:prstGeom>
        </p:spPr>
      </p:pic>
    </p:spTree>
    <p:extLst>
      <p:ext uri="{BB962C8B-B14F-4D97-AF65-F5344CB8AC3E}">
        <p14:creationId xmlns:p14="http://schemas.microsoft.com/office/powerpoint/2010/main" val="35938871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2908590" y="280442"/>
            <a:ext cx="7013448" cy="588963"/>
          </a:xfrm>
        </p:spPr>
        <p:txBody>
          <a:bodyPr/>
          <a:lstStyle/>
          <a:p>
            <a:r>
              <a:rPr lang="en-US" dirty="0"/>
              <a:t>Comparison Operators</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23</a:t>
            </a:fld>
            <a:endParaRPr lang="en-US" dirty="0"/>
          </a:p>
        </p:txBody>
      </p:sp>
      <p:pic>
        <p:nvPicPr>
          <p:cNvPr id="4" name="Picture 3">
            <a:extLst>
              <a:ext uri="{FF2B5EF4-FFF2-40B4-BE49-F238E27FC236}">
                <a16:creationId xmlns:a16="http://schemas.microsoft.com/office/drawing/2014/main" id="{18114819-0838-7A84-DB50-384F208F894B}"/>
              </a:ext>
            </a:extLst>
          </p:cNvPr>
          <p:cNvPicPr>
            <a:picLocks noChangeAspect="1"/>
          </p:cNvPicPr>
          <p:nvPr/>
        </p:nvPicPr>
        <p:blipFill>
          <a:blip r:embed="rId2"/>
          <a:stretch>
            <a:fillRect/>
          </a:stretch>
        </p:blipFill>
        <p:spPr>
          <a:xfrm>
            <a:off x="609600" y="1407241"/>
            <a:ext cx="2819399" cy="4762699"/>
          </a:xfrm>
          <a:prstGeom prst="rect">
            <a:avLst/>
          </a:prstGeom>
        </p:spPr>
      </p:pic>
      <p:sp>
        <p:nvSpPr>
          <p:cNvPr id="5" name="TextBox 4">
            <a:extLst>
              <a:ext uri="{FF2B5EF4-FFF2-40B4-BE49-F238E27FC236}">
                <a16:creationId xmlns:a16="http://schemas.microsoft.com/office/drawing/2014/main" id="{D944F87A-8D03-5BF2-4B47-61311A340A9A}"/>
              </a:ext>
            </a:extLst>
          </p:cNvPr>
          <p:cNvSpPr txBox="1"/>
          <p:nvPr/>
        </p:nvSpPr>
        <p:spPr>
          <a:xfrm>
            <a:off x="3428999" y="4156837"/>
            <a:ext cx="3388796" cy="923330"/>
          </a:xfrm>
          <a:prstGeom prst="rect">
            <a:avLst/>
          </a:prstGeom>
          <a:noFill/>
        </p:spPr>
        <p:txBody>
          <a:bodyPr wrap="square">
            <a:spAutoFit/>
          </a:bodyPr>
          <a:lstStyle/>
          <a:p>
            <a:r>
              <a:rPr lang="en-US" sz="1800" b="0" i="0" u="none" strike="noStrike" baseline="0" dirty="0">
                <a:solidFill>
                  <a:srgbClr val="0000FF"/>
                </a:solidFill>
                <a:highlight>
                  <a:srgbClr val="FFFFFF"/>
                </a:highlight>
                <a:latin typeface="Courier"/>
              </a:rPr>
              <a:t>SELECT</a:t>
            </a:r>
            <a:r>
              <a:rPr lang="en-US" sz="1800" b="0" i="0" u="none" strike="noStrike" baseline="0" dirty="0">
                <a:solidFill>
                  <a:srgbClr val="000000"/>
                </a:solidFill>
                <a:highlight>
                  <a:srgbClr val="FFFFFF"/>
                </a:highlight>
                <a:latin typeface="Courier"/>
              </a:rPr>
              <a:t> city</a:t>
            </a:r>
          </a:p>
          <a:p>
            <a:r>
              <a:rPr lang="en-US" sz="1800" b="0" i="0" u="none" strike="noStrike" baseline="0" dirty="0">
                <a:solidFill>
                  <a:srgbClr val="0000FF"/>
                </a:solidFill>
                <a:highlight>
                  <a:srgbClr val="FFFFFF"/>
                </a:highlight>
                <a:latin typeface="Courier"/>
              </a:rPr>
              <a:t>FROM</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locations</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FF"/>
                </a:solidFill>
                <a:highlight>
                  <a:srgbClr val="FFFFFF"/>
                </a:highlight>
                <a:latin typeface="Courier"/>
              </a:rPr>
              <a:t>WHERE</a:t>
            </a:r>
            <a:r>
              <a:rPr lang="en-US" sz="1800" b="0" i="0" u="none" strike="noStrike" baseline="0" dirty="0">
                <a:solidFill>
                  <a:srgbClr val="000000"/>
                </a:solidFill>
                <a:highlight>
                  <a:srgbClr val="FFFFFF"/>
                </a:highlight>
                <a:latin typeface="Courier"/>
              </a:rPr>
              <a:t> </a:t>
            </a:r>
            <a:r>
              <a:rPr lang="en-US" dirty="0">
                <a:solidFill>
                  <a:srgbClr val="000000"/>
                </a:solidFill>
                <a:highlight>
                  <a:srgbClr val="FFFFFF"/>
                </a:highlight>
                <a:latin typeface="Courier"/>
              </a:rPr>
              <a:t>city</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LIKE</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FF0000"/>
                </a:solidFill>
                <a:highlight>
                  <a:srgbClr val="FFFFFF"/>
                </a:highlight>
                <a:latin typeface="Courier"/>
              </a:rPr>
              <a:t>‘_</a:t>
            </a:r>
            <a:r>
              <a:rPr lang="en-US" sz="1800" b="0" i="0" u="none" strike="noStrike" baseline="0" dirty="0" err="1">
                <a:solidFill>
                  <a:srgbClr val="FF0000"/>
                </a:solidFill>
                <a:highlight>
                  <a:srgbClr val="FFFFFF"/>
                </a:highlight>
                <a:latin typeface="Courier"/>
              </a:rPr>
              <a:t>okyo</a:t>
            </a:r>
            <a:r>
              <a:rPr lang="en-US" sz="1800" b="0" i="0" u="none" strike="noStrike" baseline="0" dirty="0">
                <a:solidFill>
                  <a:srgbClr val="FF0000"/>
                </a:solidFill>
                <a:highlight>
                  <a:srgbClr val="FFFFFF"/>
                </a:highlight>
                <a:latin typeface="Courier"/>
              </a:rPr>
              <a:t>’   </a:t>
            </a:r>
            <a:endParaRPr lang="en-US" sz="1800" b="0" i="0" u="none" strike="noStrike" baseline="0" dirty="0">
              <a:solidFill>
                <a:srgbClr val="000000"/>
              </a:solidFill>
              <a:highlight>
                <a:srgbClr val="FFFFFF"/>
              </a:highlight>
              <a:latin typeface="Courier"/>
            </a:endParaRPr>
          </a:p>
        </p:txBody>
      </p:sp>
      <p:sp>
        <p:nvSpPr>
          <p:cNvPr id="6" name="TextBox 5">
            <a:extLst>
              <a:ext uri="{FF2B5EF4-FFF2-40B4-BE49-F238E27FC236}">
                <a16:creationId xmlns:a16="http://schemas.microsoft.com/office/drawing/2014/main" id="{0D033FD2-3F60-CC7F-FDA1-C318FA9F3790}"/>
              </a:ext>
            </a:extLst>
          </p:cNvPr>
          <p:cNvSpPr txBox="1"/>
          <p:nvPr/>
        </p:nvSpPr>
        <p:spPr>
          <a:xfrm>
            <a:off x="6716194" y="4156837"/>
            <a:ext cx="3388796" cy="923330"/>
          </a:xfrm>
          <a:prstGeom prst="rect">
            <a:avLst/>
          </a:prstGeom>
          <a:noFill/>
        </p:spPr>
        <p:txBody>
          <a:bodyPr wrap="square">
            <a:spAutoFit/>
          </a:bodyPr>
          <a:lstStyle/>
          <a:p>
            <a:r>
              <a:rPr lang="en-US" sz="1800" b="0" i="0" u="none" strike="noStrike" baseline="0" dirty="0">
                <a:solidFill>
                  <a:srgbClr val="0000FF"/>
                </a:solidFill>
                <a:highlight>
                  <a:srgbClr val="FFFFFF"/>
                </a:highlight>
                <a:latin typeface="Courier"/>
              </a:rPr>
              <a:t>SELECT</a:t>
            </a:r>
            <a:r>
              <a:rPr lang="en-US" sz="1800" b="0" i="0" u="none" strike="noStrike" baseline="0" dirty="0">
                <a:solidFill>
                  <a:srgbClr val="000000"/>
                </a:solidFill>
                <a:highlight>
                  <a:srgbClr val="FFFFFF"/>
                </a:highlight>
                <a:latin typeface="Courier"/>
              </a:rPr>
              <a:t> city</a:t>
            </a:r>
          </a:p>
          <a:p>
            <a:r>
              <a:rPr lang="en-US" sz="1800" b="0" i="0" u="none" strike="noStrike" baseline="0" dirty="0">
                <a:solidFill>
                  <a:srgbClr val="0000FF"/>
                </a:solidFill>
                <a:highlight>
                  <a:srgbClr val="FFFFFF"/>
                </a:highlight>
                <a:latin typeface="Courier"/>
              </a:rPr>
              <a:t>FROM</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locations</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FF"/>
                </a:solidFill>
                <a:highlight>
                  <a:srgbClr val="FFFFFF"/>
                </a:highlight>
                <a:latin typeface="Courier"/>
              </a:rPr>
              <a:t>WHERE</a:t>
            </a:r>
            <a:r>
              <a:rPr lang="en-US" sz="1800" b="0" i="0" u="none" strike="noStrike" baseline="0" dirty="0">
                <a:solidFill>
                  <a:srgbClr val="000000"/>
                </a:solidFill>
                <a:highlight>
                  <a:srgbClr val="FFFFFF"/>
                </a:highlight>
                <a:latin typeface="Courier"/>
              </a:rPr>
              <a:t> </a:t>
            </a:r>
            <a:r>
              <a:rPr lang="en-US" dirty="0">
                <a:solidFill>
                  <a:srgbClr val="000000"/>
                </a:solidFill>
                <a:highlight>
                  <a:srgbClr val="FFFFFF"/>
                </a:highlight>
                <a:latin typeface="Courier"/>
              </a:rPr>
              <a:t>city</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LIKE</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FF0000"/>
                </a:solidFill>
                <a:highlight>
                  <a:srgbClr val="FFFFFF"/>
                </a:highlight>
                <a:latin typeface="Courier"/>
              </a:rPr>
              <a:t>‘T%’   </a:t>
            </a:r>
            <a:endParaRPr lang="en-US" sz="1800" b="0" i="0" u="none" strike="noStrike" baseline="0" dirty="0">
              <a:solidFill>
                <a:srgbClr val="000000"/>
              </a:solidFill>
              <a:highlight>
                <a:srgbClr val="FFFFFF"/>
              </a:highlight>
              <a:latin typeface="Courier"/>
            </a:endParaRPr>
          </a:p>
        </p:txBody>
      </p:sp>
      <p:sp>
        <p:nvSpPr>
          <p:cNvPr id="7" name="TextBox 6">
            <a:extLst>
              <a:ext uri="{FF2B5EF4-FFF2-40B4-BE49-F238E27FC236}">
                <a16:creationId xmlns:a16="http://schemas.microsoft.com/office/drawing/2014/main" id="{D986E200-9BB9-28BC-D921-25A94173C702}"/>
              </a:ext>
            </a:extLst>
          </p:cNvPr>
          <p:cNvSpPr txBox="1"/>
          <p:nvPr/>
        </p:nvSpPr>
        <p:spPr>
          <a:xfrm>
            <a:off x="9474199" y="4181941"/>
            <a:ext cx="3388796" cy="923330"/>
          </a:xfrm>
          <a:prstGeom prst="rect">
            <a:avLst/>
          </a:prstGeom>
          <a:noFill/>
        </p:spPr>
        <p:txBody>
          <a:bodyPr wrap="square">
            <a:spAutoFit/>
          </a:bodyPr>
          <a:lstStyle/>
          <a:p>
            <a:r>
              <a:rPr lang="en-US" sz="1800" b="0" i="0" u="none" strike="noStrike" baseline="0" dirty="0">
                <a:solidFill>
                  <a:srgbClr val="0000FF"/>
                </a:solidFill>
                <a:highlight>
                  <a:srgbClr val="FFFFFF"/>
                </a:highlight>
                <a:latin typeface="Courier"/>
              </a:rPr>
              <a:t>SELECT</a:t>
            </a:r>
            <a:r>
              <a:rPr lang="en-US" sz="1800" b="0" i="0" u="none" strike="noStrike" baseline="0" dirty="0">
                <a:solidFill>
                  <a:srgbClr val="000000"/>
                </a:solidFill>
                <a:highlight>
                  <a:srgbClr val="FFFFFF"/>
                </a:highlight>
                <a:latin typeface="Courier"/>
              </a:rPr>
              <a:t> *</a:t>
            </a:r>
          </a:p>
          <a:p>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FROM</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locations</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WHERE</a:t>
            </a:r>
            <a:r>
              <a:rPr lang="en-US" sz="1800" b="0" i="0" u="none" strike="noStrike" baseline="0" dirty="0">
                <a:solidFill>
                  <a:srgbClr val="000000"/>
                </a:solidFill>
                <a:highlight>
                  <a:srgbClr val="FFFFFF"/>
                </a:highlight>
                <a:latin typeface="Courier"/>
              </a:rPr>
              <a:t> city </a:t>
            </a:r>
            <a:r>
              <a:rPr lang="en-US" sz="1800" b="0" i="0" u="none" strike="noStrike" baseline="0" dirty="0">
                <a:solidFill>
                  <a:srgbClr val="0000FF"/>
                </a:solidFill>
                <a:highlight>
                  <a:srgbClr val="FFFFFF"/>
                </a:highlight>
                <a:latin typeface="Courier"/>
              </a:rPr>
              <a:t>LIKE</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FF0000"/>
                </a:solidFill>
                <a:highlight>
                  <a:srgbClr val="FFFFFF"/>
                </a:highlight>
                <a:latin typeface="Courier"/>
              </a:rPr>
              <a:t>'%a'</a:t>
            </a:r>
            <a:endParaRPr lang="en-US" sz="1800" b="0" i="0" u="none" strike="noStrike" baseline="0" dirty="0">
              <a:solidFill>
                <a:srgbClr val="000000"/>
              </a:solidFill>
              <a:highlight>
                <a:srgbClr val="FFFFFF"/>
              </a:highlight>
              <a:latin typeface="Courier"/>
            </a:endParaRPr>
          </a:p>
        </p:txBody>
      </p:sp>
      <p:sp>
        <p:nvSpPr>
          <p:cNvPr id="8" name="TextBox 7">
            <a:extLst>
              <a:ext uri="{FF2B5EF4-FFF2-40B4-BE49-F238E27FC236}">
                <a16:creationId xmlns:a16="http://schemas.microsoft.com/office/drawing/2014/main" id="{FD8EA97C-8A02-F9DC-93F8-19D5EFD2E544}"/>
              </a:ext>
            </a:extLst>
          </p:cNvPr>
          <p:cNvSpPr txBox="1"/>
          <p:nvPr/>
        </p:nvSpPr>
        <p:spPr>
          <a:xfrm>
            <a:off x="3401422" y="2989693"/>
            <a:ext cx="6100354" cy="923330"/>
          </a:xfrm>
          <a:prstGeom prst="rect">
            <a:avLst/>
          </a:prstGeom>
          <a:noFill/>
        </p:spPr>
        <p:txBody>
          <a:bodyPr wrap="square">
            <a:spAutoFit/>
          </a:bodyPr>
          <a:lstStyle/>
          <a:p>
            <a:r>
              <a:rPr lang="en-US" sz="1800" b="0" i="0" u="none" strike="noStrike" baseline="0" dirty="0">
                <a:solidFill>
                  <a:srgbClr val="0000FF"/>
                </a:solidFill>
                <a:highlight>
                  <a:srgbClr val="FFFFFF"/>
                </a:highlight>
                <a:latin typeface="Courier"/>
              </a:rPr>
              <a:t>SELECT</a:t>
            </a:r>
            <a:r>
              <a:rPr lang="en-US" sz="1800" b="0" i="0" u="none" strike="noStrike" baseline="0" dirty="0">
                <a:solidFill>
                  <a:srgbClr val="000000"/>
                </a:solidFill>
                <a:highlight>
                  <a:srgbClr val="FFFFFF"/>
                </a:highlight>
                <a:latin typeface="Courier"/>
              </a:rPr>
              <a:t> *</a:t>
            </a:r>
          </a:p>
          <a:p>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FROM</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departments</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WHERE</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00"/>
                </a:solidFill>
                <a:highlight>
                  <a:srgbClr val="FFFFFF"/>
                </a:highlight>
                <a:latin typeface="Courier"/>
              </a:rPr>
              <a:t>location_id</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IN</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800000"/>
                </a:solidFill>
                <a:highlight>
                  <a:srgbClr val="FFFFFF"/>
                </a:highlight>
                <a:latin typeface="Courier"/>
              </a:rPr>
              <a:t>1700</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0000"/>
                </a:solidFill>
                <a:highlight>
                  <a:srgbClr val="FFFFFF"/>
                </a:highlight>
                <a:latin typeface="Courier"/>
              </a:rPr>
              <a:t>2500</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0000"/>
                </a:solidFill>
                <a:highlight>
                  <a:srgbClr val="FFFFFF"/>
                </a:highlight>
                <a:latin typeface="Courier"/>
              </a:rPr>
              <a:t>2700</a:t>
            </a:r>
            <a:r>
              <a:rPr lang="en-US" sz="1800" b="0" i="0" u="none" strike="noStrike" baseline="0" dirty="0">
                <a:solidFill>
                  <a:srgbClr val="0000FF"/>
                </a:solidFill>
                <a:highlight>
                  <a:srgbClr val="FFFFFF"/>
                </a:highlight>
                <a:latin typeface="Courier"/>
              </a:rPr>
              <a:t>)</a:t>
            </a:r>
            <a:endParaRPr lang="en-US" dirty="0"/>
          </a:p>
        </p:txBody>
      </p:sp>
      <p:sp>
        <p:nvSpPr>
          <p:cNvPr id="9" name="TextBox 8">
            <a:extLst>
              <a:ext uri="{FF2B5EF4-FFF2-40B4-BE49-F238E27FC236}">
                <a16:creationId xmlns:a16="http://schemas.microsoft.com/office/drawing/2014/main" id="{E44FB89F-F4D3-0929-4439-278D0DAB0FC1}"/>
              </a:ext>
            </a:extLst>
          </p:cNvPr>
          <p:cNvSpPr txBox="1"/>
          <p:nvPr/>
        </p:nvSpPr>
        <p:spPr>
          <a:xfrm>
            <a:off x="3428999" y="5181442"/>
            <a:ext cx="6100354" cy="923330"/>
          </a:xfrm>
          <a:prstGeom prst="rect">
            <a:avLst/>
          </a:prstGeom>
          <a:noFill/>
        </p:spPr>
        <p:txBody>
          <a:bodyPr wrap="square">
            <a:spAutoFit/>
          </a:bodyPr>
          <a:lstStyle/>
          <a:p>
            <a:r>
              <a:rPr lang="en-US" sz="1800" b="0" i="0" u="none" strike="noStrike" baseline="0" dirty="0">
                <a:solidFill>
                  <a:srgbClr val="0000FF"/>
                </a:solidFill>
                <a:highlight>
                  <a:srgbClr val="FFFFFF"/>
                </a:highlight>
                <a:latin typeface="Courier"/>
              </a:rPr>
              <a:t>SELECT</a:t>
            </a:r>
            <a:r>
              <a:rPr lang="en-US" sz="1800" b="0" i="0" u="none" strike="noStrike" baseline="0" dirty="0">
                <a:solidFill>
                  <a:srgbClr val="000000"/>
                </a:solidFill>
                <a:highlight>
                  <a:srgbClr val="FFFFFF"/>
                </a:highlight>
                <a:latin typeface="Courier"/>
              </a:rPr>
              <a:t> *</a:t>
            </a:r>
          </a:p>
          <a:p>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FROM</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employees</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WHERE</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00"/>
                </a:solidFill>
                <a:highlight>
                  <a:srgbClr val="FFFFFF"/>
                </a:highlight>
                <a:latin typeface="Courier"/>
              </a:rPr>
              <a:t>first_name</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is</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null</a:t>
            </a:r>
            <a:endParaRPr lang="en-US" dirty="0"/>
          </a:p>
        </p:txBody>
      </p:sp>
      <p:sp>
        <p:nvSpPr>
          <p:cNvPr id="10" name="TextBox 9">
            <a:extLst>
              <a:ext uri="{FF2B5EF4-FFF2-40B4-BE49-F238E27FC236}">
                <a16:creationId xmlns:a16="http://schemas.microsoft.com/office/drawing/2014/main" id="{AB9AD159-37DB-0B51-7B28-1990ACD989C2}"/>
              </a:ext>
            </a:extLst>
          </p:cNvPr>
          <p:cNvSpPr txBox="1"/>
          <p:nvPr/>
        </p:nvSpPr>
        <p:spPr>
          <a:xfrm>
            <a:off x="3452221" y="1759512"/>
            <a:ext cx="9111960" cy="923330"/>
          </a:xfrm>
          <a:prstGeom prst="rect">
            <a:avLst/>
          </a:prstGeom>
          <a:noFill/>
        </p:spPr>
        <p:txBody>
          <a:bodyPr wrap="square">
            <a:spAutoFit/>
          </a:bodyPr>
          <a:lstStyle/>
          <a:p>
            <a:r>
              <a:rPr lang="en-US" sz="1800" b="0" i="0" u="none" strike="noStrike" baseline="0" dirty="0">
                <a:solidFill>
                  <a:srgbClr val="0000FF"/>
                </a:solidFill>
                <a:highlight>
                  <a:srgbClr val="FFFFFF"/>
                </a:highlight>
                <a:latin typeface="Courier"/>
              </a:rPr>
              <a:t>SELECT</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00"/>
                </a:solidFill>
                <a:highlight>
                  <a:srgbClr val="FFFFFF"/>
                </a:highlight>
                <a:latin typeface="Courier"/>
              </a:rPr>
              <a:t>employee_id</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00"/>
                </a:solidFill>
                <a:highlight>
                  <a:srgbClr val="FFFFFF"/>
                </a:highlight>
                <a:latin typeface="Courier"/>
              </a:rPr>
              <a:t>first_name</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salary</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as</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00"/>
                </a:solidFill>
                <a:highlight>
                  <a:srgbClr val="FFFFFF"/>
                </a:highlight>
                <a:latin typeface="Courier"/>
              </a:rPr>
              <a:t>sweldo</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FF"/>
                </a:solidFill>
                <a:highlight>
                  <a:srgbClr val="FFFFFF"/>
                </a:highlight>
                <a:latin typeface="Courier"/>
              </a:rPr>
              <a:t>FROM</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employees</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FF"/>
                </a:solidFill>
                <a:highlight>
                  <a:srgbClr val="FFFFFF"/>
                </a:highlight>
                <a:latin typeface="Courier"/>
              </a:rPr>
              <a:t>WHERE</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not</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00"/>
                </a:solidFill>
                <a:highlight>
                  <a:srgbClr val="FFFFFF"/>
                </a:highlight>
                <a:latin typeface="Courier"/>
              </a:rPr>
              <a:t>employee_id</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between</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0000"/>
                </a:solidFill>
                <a:highlight>
                  <a:srgbClr val="FFFFFF"/>
                </a:highlight>
                <a:latin typeface="Courier"/>
              </a:rPr>
              <a:t>100</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AND</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0000"/>
                </a:solidFill>
                <a:highlight>
                  <a:srgbClr val="FFFFFF"/>
                </a:highlight>
                <a:latin typeface="Courier"/>
              </a:rPr>
              <a:t>150</a:t>
            </a:r>
            <a:endParaRPr lang="en-US" dirty="0"/>
          </a:p>
        </p:txBody>
      </p:sp>
      <p:sp>
        <p:nvSpPr>
          <p:cNvPr id="11" name="TextBox 10">
            <a:extLst>
              <a:ext uri="{FF2B5EF4-FFF2-40B4-BE49-F238E27FC236}">
                <a16:creationId xmlns:a16="http://schemas.microsoft.com/office/drawing/2014/main" id="{389BE289-B48C-7FB4-B71A-83D4E737BE74}"/>
              </a:ext>
            </a:extLst>
          </p:cNvPr>
          <p:cNvSpPr txBox="1"/>
          <p:nvPr/>
        </p:nvSpPr>
        <p:spPr>
          <a:xfrm>
            <a:off x="913673" y="6173549"/>
            <a:ext cx="2538548" cy="646331"/>
          </a:xfrm>
          <a:prstGeom prst="rect">
            <a:avLst/>
          </a:prstGeom>
          <a:noFill/>
        </p:spPr>
        <p:txBody>
          <a:bodyPr wrap="square">
            <a:spAutoFit/>
          </a:bodyPr>
          <a:lstStyle/>
          <a:p>
            <a:r>
              <a:rPr lang="en-US" sz="1800" b="0" i="0" u="none" strike="noStrike" baseline="0" dirty="0">
                <a:solidFill>
                  <a:srgbClr val="FF0000"/>
                </a:solidFill>
                <a:highlight>
                  <a:srgbClr val="FFFFFF"/>
                </a:highlight>
                <a:latin typeface="Courier"/>
              </a:rPr>
              <a:t>^ Can also add a NOT, </a:t>
            </a:r>
            <a:r>
              <a:rPr lang="en-US" dirty="0">
                <a:solidFill>
                  <a:srgbClr val="FF0000"/>
                </a:solidFill>
                <a:highlight>
                  <a:srgbClr val="FFFFFF"/>
                </a:highlight>
                <a:latin typeface="Courier"/>
              </a:rPr>
              <a:t>IS NOT NULL</a:t>
            </a:r>
            <a:endParaRPr lang="en-US" dirty="0"/>
          </a:p>
        </p:txBody>
      </p:sp>
    </p:spTree>
    <p:extLst>
      <p:ext uri="{BB962C8B-B14F-4D97-AF65-F5344CB8AC3E}">
        <p14:creationId xmlns:p14="http://schemas.microsoft.com/office/powerpoint/2010/main" val="4089004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2908590" y="280442"/>
            <a:ext cx="7013448" cy="588963"/>
          </a:xfrm>
        </p:spPr>
        <p:txBody>
          <a:bodyPr/>
          <a:lstStyle/>
          <a:p>
            <a:r>
              <a:rPr lang="en-US" dirty="0"/>
              <a:t>Arithmetic Operators</a:t>
            </a:r>
          </a:p>
        </p:txBody>
      </p:sp>
      <p:sp>
        <p:nvSpPr>
          <p:cNvPr id="4" name="Text Placeholder 3">
            <a:extLst>
              <a:ext uri="{FF2B5EF4-FFF2-40B4-BE49-F238E27FC236}">
                <a16:creationId xmlns:a16="http://schemas.microsoft.com/office/drawing/2014/main" id="{D2BBD890-6A99-C160-C084-2916E2310718}"/>
              </a:ext>
            </a:extLst>
          </p:cNvPr>
          <p:cNvSpPr>
            <a:spLocks noGrp="1"/>
          </p:cNvSpPr>
          <p:nvPr>
            <p:ph type="body" sz="quarter" idx="13"/>
          </p:nvPr>
        </p:nvSpPr>
        <p:spPr>
          <a:xfrm>
            <a:off x="4974176" y="991183"/>
            <a:ext cx="5971192" cy="588963"/>
          </a:xfrm>
        </p:spPr>
        <p:txBody>
          <a:bodyPr/>
          <a:lstStyle/>
          <a:p>
            <a:r>
              <a:rPr lang="en-US" sz="1600" b="0" i="0" dirty="0">
                <a:solidFill>
                  <a:srgbClr val="212529"/>
                </a:solidFill>
                <a:effectLst/>
                <a:latin typeface="Roboto" panose="02000000000000000000" pitchFamily="2" charset="0"/>
              </a:rPr>
              <a:t>Arithmetic operators can be used in the SELECT, WHERE</a:t>
            </a:r>
            <a:r>
              <a:rPr lang="en-US" sz="1600" dirty="0">
                <a:solidFill>
                  <a:srgbClr val="212529"/>
                </a:solidFill>
                <a:latin typeface="Roboto" panose="02000000000000000000" pitchFamily="2" charset="0"/>
              </a:rPr>
              <a:t> </a:t>
            </a:r>
            <a:r>
              <a:rPr lang="en-US" sz="1600" b="0" i="0" dirty="0">
                <a:solidFill>
                  <a:srgbClr val="212529"/>
                </a:solidFill>
                <a:effectLst/>
                <a:latin typeface="Roboto" panose="02000000000000000000" pitchFamily="2" charset="0"/>
              </a:rPr>
              <a:t>clauses. IT FOLLOWS PEMDAS </a:t>
            </a:r>
          </a:p>
          <a:p>
            <a:endParaRPr lang="en-US" sz="1600" dirty="0"/>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24</a:t>
            </a:fld>
            <a:endParaRPr lang="en-US" dirty="0"/>
          </a:p>
        </p:txBody>
      </p:sp>
      <p:pic>
        <p:nvPicPr>
          <p:cNvPr id="7" name="Picture 6">
            <a:extLst>
              <a:ext uri="{FF2B5EF4-FFF2-40B4-BE49-F238E27FC236}">
                <a16:creationId xmlns:a16="http://schemas.microsoft.com/office/drawing/2014/main" id="{BF7EDAA1-6609-BDEA-45AC-D3973F2E2F8D}"/>
              </a:ext>
            </a:extLst>
          </p:cNvPr>
          <p:cNvPicPr>
            <a:picLocks noChangeAspect="1"/>
          </p:cNvPicPr>
          <p:nvPr/>
        </p:nvPicPr>
        <p:blipFill>
          <a:blip r:embed="rId2"/>
          <a:stretch>
            <a:fillRect/>
          </a:stretch>
        </p:blipFill>
        <p:spPr>
          <a:xfrm>
            <a:off x="154375" y="938480"/>
            <a:ext cx="4430065" cy="4949119"/>
          </a:xfrm>
          <a:prstGeom prst="rect">
            <a:avLst/>
          </a:prstGeom>
        </p:spPr>
      </p:pic>
      <p:sp>
        <p:nvSpPr>
          <p:cNvPr id="10" name="Text Placeholder 3">
            <a:extLst>
              <a:ext uri="{FF2B5EF4-FFF2-40B4-BE49-F238E27FC236}">
                <a16:creationId xmlns:a16="http://schemas.microsoft.com/office/drawing/2014/main" id="{8FCAA51B-FB96-E86D-2F86-FF59C782E631}"/>
              </a:ext>
            </a:extLst>
          </p:cNvPr>
          <p:cNvSpPr txBox="1">
            <a:spLocks/>
          </p:cNvSpPr>
          <p:nvPr/>
        </p:nvSpPr>
        <p:spPr>
          <a:xfrm>
            <a:off x="4674036" y="1721487"/>
            <a:ext cx="7136964" cy="2138997"/>
          </a:xfrm>
          <a:prstGeom prst="rect">
            <a:avLst/>
          </a:prstGeom>
        </p:spPr>
        <p:txBody>
          <a:bodyPr vert="horz" lIns="0" tIns="0" rIns="0" bIns="0" rtlCol="0">
            <a:noAutofit/>
          </a:bodyPr>
          <a:lstStyle>
            <a:lvl1pPr marL="0" indent="0" algn="l" defTabSz="914400" rtl="0" eaLnBrk="1" latinLnBrk="0" hangingPunct="1">
              <a:lnSpc>
                <a:spcPct val="100000"/>
              </a:lnSpc>
              <a:spcBef>
                <a:spcPts val="360"/>
              </a:spcBef>
              <a:buFont typeface="Arial" panose="020B0604020202020204" pitchFamily="34" charset="0"/>
              <a:buNone/>
              <a:defRPr sz="24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rgbClr val="212529"/>
                </a:solidFill>
                <a:latin typeface="Roboto" panose="02000000000000000000" pitchFamily="2" charset="0"/>
              </a:rPr>
              <a:t>Ex. </a:t>
            </a:r>
          </a:p>
          <a:p>
            <a:r>
              <a:rPr lang="en-US" sz="1600" dirty="0">
                <a:solidFill>
                  <a:srgbClr val="212529"/>
                </a:solidFill>
                <a:latin typeface="Roboto" panose="02000000000000000000" pitchFamily="2" charset="0"/>
              </a:rPr>
              <a:t>In SELECT clause</a:t>
            </a:r>
            <a:endParaRPr lang="en-US" sz="1800" b="0" i="0" u="none" strike="noStrike" baseline="0" dirty="0">
              <a:solidFill>
                <a:srgbClr val="0000FF"/>
              </a:solidFill>
              <a:highlight>
                <a:srgbClr val="FFFFFF"/>
              </a:highlight>
              <a:latin typeface="Courier"/>
            </a:endParaRPr>
          </a:p>
          <a:p>
            <a:r>
              <a:rPr lang="en-US" sz="1800" b="0" i="0" u="none" strike="noStrike" baseline="0" dirty="0">
                <a:solidFill>
                  <a:srgbClr val="0000FF"/>
                </a:solidFill>
                <a:highlight>
                  <a:srgbClr val="FFFFFF"/>
                </a:highlight>
                <a:latin typeface="Courier"/>
              </a:rPr>
              <a:t>SELECT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salary</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808000"/>
                </a:solidFill>
                <a:highlight>
                  <a:srgbClr val="FFFFFF"/>
                </a:highlight>
                <a:latin typeface="Courier"/>
              </a:rPr>
              <a:t>salary</a:t>
            </a:r>
            <a:r>
              <a:rPr lang="en-US" sz="1800" b="0" i="0" u="none" strike="noStrike" baseline="0" dirty="0">
                <a:solidFill>
                  <a:srgbClr val="000000"/>
                </a:solidFill>
                <a:highlight>
                  <a:srgbClr val="FFFFFF"/>
                </a:highlight>
                <a:latin typeface="Courier"/>
              </a:rPr>
              <a:t> * </a:t>
            </a:r>
            <a:r>
              <a:rPr lang="en-US" sz="1800" b="0" i="0" u="none" strike="noStrike" baseline="0" dirty="0">
                <a:solidFill>
                  <a:srgbClr val="800000"/>
                </a:solidFill>
                <a:highlight>
                  <a:srgbClr val="FFFFFF"/>
                </a:highlight>
                <a:latin typeface="Courier"/>
              </a:rPr>
              <a:t>0.5</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AS</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00"/>
                </a:solidFill>
                <a:highlight>
                  <a:srgbClr val="FFFFFF"/>
                </a:highlight>
                <a:latin typeface="Courier"/>
              </a:rPr>
              <a:t>salary_increase</a:t>
            </a:r>
            <a:r>
              <a:rPr lang="en-US" sz="1800" dirty="0">
                <a:solidFill>
                  <a:srgbClr val="000000"/>
                </a:solidFill>
                <a:highlight>
                  <a:srgbClr val="FFFFFF"/>
                </a:highlight>
                <a:latin typeface="Courier"/>
              </a:rPr>
              <a:t> </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FF"/>
                </a:solidFill>
                <a:highlight>
                  <a:srgbClr val="FFFFFF"/>
                </a:highlight>
                <a:latin typeface="Courier"/>
              </a:rPr>
              <a:t>FROM</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employees</a:t>
            </a:r>
            <a:r>
              <a:rPr lang="en-US" sz="1800" b="0" i="0" u="none" strike="noStrike" baseline="0" dirty="0">
                <a:solidFill>
                  <a:srgbClr val="0000FF"/>
                </a:solidFill>
                <a:highlight>
                  <a:srgbClr val="FFFFFF"/>
                </a:highlight>
                <a:latin typeface="Courier"/>
              </a:rPr>
              <a:t>;</a:t>
            </a:r>
          </a:p>
          <a:p>
            <a:endParaRPr lang="en-US" sz="1800" b="0" i="0" u="none" strike="noStrike" baseline="0" dirty="0">
              <a:solidFill>
                <a:srgbClr val="0000FF"/>
              </a:solidFill>
              <a:highlight>
                <a:srgbClr val="FFFFFF"/>
              </a:highlight>
              <a:latin typeface="Courier"/>
            </a:endParaRPr>
          </a:p>
          <a:p>
            <a:endParaRPr lang="en-US" sz="1800" dirty="0">
              <a:solidFill>
                <a:srgbClr val="0000FF"/>
              </a:solidFill>
              <a:highlight>
                <a:srgbClr val="FFFFFF"/>
              </a:highlight>
              <a:latin typeface="Courier"/>
            </a:endParaRPr>
          </a:p>
          <a:p>
            <a:endParaRPr lang="en-US" sz="1600" dirty="0">
              <a:solidFill>
                <a:srgbClr val="212529"/>
              </a:solidFill>
              <a:latin typeface="Roboto" panose="02000000000000000000" pitchFamily="2" charset="0"/>
            </a:endParaRPr>
          </a:p>
        </p:txBody>
      </p:sp>
      <p:pic>
        <p:nvPicPr>
          <p:cNvPr id="15" name="Picture 14">
            <a:extLst>
              <a:ext uri="{FF2B5EF4-FFF2-40B4-BE49-F238E27FC236}">
                <a16:creationId xmlns:a16="http://schemas.microsoft.com/office/drawing/2014/main" id="{C6E11FAE-F62C-1BA9-8027-CE7E1FD6C8EC}"/>
              </a:ext>
            </a:extLst>
          </p:cNvPr>
          <p:cNvPicPr>
            <a:picLocks noChangeAspect="1"/>
          </p:cNvPicPr>
          <p:nvPr/>
        </p:nvPicPr>
        <p:blipFill>
          <a:blip r:embed="rId3"/>
          <a:stretch>
            <a:fillRect/>
          </a:stretch>
        </p:blipFill>
        <p:spPr>
          <a:xfrm>
            <a:off x="4625001" y="3218244"/>
            <a:ext cx="800912" cy="723900"/>
          </a:xfrm>
          <a:prstGeom prst="rect">
            <a:avLst/>
          </a:prstGeom>
        </p:spPr>
      </p:pic>
      <p:pic>
        <p:nvPicPr>
          <p:cNvPr id="17" name="Picture 16">
            <a:extLst>
              <a:ext uri="{FF2B5EF4-FFF2-40B4-BE49-F238E27FC236}">
                <a16:creationId xmlns:a16="http://schemas.microsoft.com/office/drawing/2014/main" id="{90083216-C066-E107-D3BC-5453606173A6}"/>
              </a:ext>
            </a:extLst>
          </p:cNvPr>
          <p:cNvPicPr>
            <a:picLocks noChangeAspect="1"/>
          </p:cNvPicPr>
          <p:nvPr/>
        </p:nvPicPr>
        <p:blipFill>
          <a:blip r:embed="rId4"/>
          <a:stretch>
            <a:fillRect/>
          </a:stretch>
        </p:blipFill>
        <p:spPr>
          <a:xfrm>
            <a:off x="6778625" y="3277925"/>
            <a:ext cx="1780796" cy="723900"/>
          </a:xfrm>
          <a:prstGeom prst="rect">
            <a:avLst/>
          </a:prstGeom>
        </p:spPr>
      </p:pic>
      <p:sp>
        <p:nvSpPr>
          <p:cNvPr id="18" name="Arrow: Right 17">
            <a:extLst>
              <a:ext uri="{FF2B5EF4-FFF2-40B4-BE49-F238E27FC236}">
                <a16:creationId xmlns:a16="http://schemas.microsoft.com/office/drawing/2014/main" id="{EA64897A-BF9B-93B1-3EBF-2FA4CE72EC21}"/>
              </a:ext>
            </a:extLst>
          </p:cNvPr>
          <p:cNvSpPr/>
          <p:nvPr/>
        </p:nvSpPr>
        <p:spPr>
          <a:xfrm>
            <a:off x="5605104" y="335854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B21FE9A-7AF5-E75E-A138-60D07F51477C}"/>
              </a:ext>
            </a:extLst>
          </p:cNvPr>
          <p:cNvSpPr txBox="1"/>
          <p:nvPr/>
        </p:nvSpPr>
        <p:spPr>
          <a:xfrm>
            <a:off x="4517746" y="4378449"/>
            <a:ext cx="6720839" cy="1200329"/>
          </a:xfrm>
          <a:prstGeom prst="rect">
            <a:avLst/>
          </a:prstGeom>
          <a:noFill/>
        </p:spPr>
        <p:txBody>
          <a:bodyPr wrap="square">
            <a:spAutoFit/>
          </a:bodyPr>
          <a:lstStyle/>
          <a:p>
            <a:r>
              <a:rPr lang="en-US" sz="1800" b="0" i="0" u="sng" strike="noStrike" baseline="0" dirty="0">
                <a:solidFill>
                  <a:srgbClr val="0000FF"/>
                </a:solidFill>
                <a:highlight>
                  <a:srgbClr val="FFFFFF"/>
                </a:highlight>
                <a:latin typeface="Courier"/>
              </a:rPr>
              <a:t>select</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00"/>
                </a:solidFill>
                <a:highlight>
                  <a:srgbClr val="FFFFFF"/>
                </a:highlight>
                <a:latin typeface="Courier"/>
              </a:rPr>
              <a:t>first_name</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808000"/>
                </a:solidFill>
                <a:highlight>
                  <a:srgbClr val="FFFFFF"/>
                </a:highlight>
                <a:latin typeface="Courier"/>
              </a:rPr>
              <a:t>last_name</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FF"/>
                </a:solidFill>
                <a:highlight>
                  <a:srgbClr val="FFFFFF"/>
                </a:highlight>
                <a:latin typeface="Courier"/>
              </a:rPr>
              <a:t>from</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employees</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FF"/>
                </a:solidFill>
                <a:highlight>
                  <a:srgbClr val="FFFFFF"/>
                </a:highlight>
                <a:latin typeface="Courier"/>
              </a:rPr>
              <a:t>where</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mod(</a:t>
            </a:r>
            <a:r>
              <a:rPr lang="en-US" sz="1800" b="0" i="0" u="none" strike="noStrike" baseline="0" dirty="0">
                <a:solidFill>
                  <a:srgbClr val="808000"/>
                </a:solidFill>
                <a:highlight>
                  <a:srgbClr val="FFFFFF"/>
                </a:highlight>
                <a:latin typeface="Courier"/>
              </a:rPr>
              <a:t>salary</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0000"/>
                </a:solidFill>
                <a:highlight>
                  <a:srgbClr val="FFFFFF"/>
                </a:highlight>
                <a:latin typeface="Courier"/>
              </a:rPr>
              <a:t>2</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0000"/>
                </a:solidFill>
                <a:highlight>
                  <a:srgbClr val="FFFFFF"/>
                </a:highlight>
                <a:latin typeface="Courier"/>
              </a:rPr>
              <a:t>1</a:t>
            </a:r>
          </a:p>
          <a:p>
            <a:r>
              <a:rPr lang="en-US" dirty="0">
                <a:solidFill>
                  <a:srgbClr val="800000"/>
                </a:solidFill>
                <a:highlight>
                  <a:srgbClr val="FFFFFF"/>
                </a:highlight>
                <a:latin typeface="Courier"/>
              </a:rPr>
              <a:t>--salary is odd number</a:t>
            </a:r>
            <a:endParaRPr lang="en-US" dirty="0"/>
          </a:p>
        </p:txBody>
      </p:sp>
      <p:sp>
        <p:nvSpPr>
          <p:cNvPr id="9" name="Text Placeholder 3">
            <a:extLst>
              <a:ext uri="{FF2B5EF4-FFF2-40B4-BE49-F238E27FC236}">
                <a16:creationId xmlns:a16="http://schemas.microsoft.com/office/drawing/2014/main" id="{4B78B2F4-0949-B376-D1B1-A455B6A2FF7A}"/>
              </a:ext>
            </a:extLst>
          </p:cNvPr>
          <p:cNvSpPr txBox="1">
            <a:spLocks/>
          </p:cNvSpPr>
          <p:nvPr/>
        </p:nvSpPr>
        <p:spPr>
          <a:xfrm>
            <a:off x="4674036" y="4118968"/>
            <a:ext cx="4597119" cy="452840"/>
          </a:xfrm>
          <a:prstGeom prst="rect">
            <a:avLst/>
          </a:prstGeom>
        </p:spPr>
        <p:txBody>
          <a:bodyPr vert="horz" lIns="0" tIns="0" rIns="0" bIns="0" rtlCol="0">
            <a:noAutofit/>
          </a:bodyPr>
          <a:lstStyle>
            <a:lvl1pPr marL="0" indent="0" algn="l" defTabSz="914400" rtl="0" eaLnBrk="1" latinLnBrk="0" hangingPunct="1">
              <a:lnSpc>
                <a:spcPct val="100000"/>
              </a:lnSpc>
              <a:spcBef>
                <a:spcPts val="360"/>
              </a:spcBef>
              <a:buFont typeface="Arial" panose="020B0604020202020204" pitchFamily="34" charset="0"/>
              <a:buNone/>
              <a:defRPr sz="24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rgbClr val="212529"/>
                </a:solidFill>
                <a:latin typeface="Roboto" panose="02000000000000000000" pitchFamily="2" charset="0"/>
              </a:rPr>
              <a:t>In WHERE clause</a:t>
            </a:r>
            <a:endParaRPr lang="en-US" sz="1800" b="0" i="0" u="none" strike="noStrike" baseline="0" dirty="0">
              <a:solidFill>
                <a:srgbClr val="0000FF"/>
              </a:solidFill>
              <a:highlight>
                <a:srgbClr val="FFFFFF"/>
              </a:highlight>
              <a:latin typeface="Courier"/>
            </a:endParaRPr>
          </a:p>
          <a:p>
            <a:endParaRPr lang="en-US" sz="1800" b="0" i="0" u="none" strike="noStrike" baseline="0" dirty="0">
              <a:solidFill>
                <a:srgbClr val="0000FF"/>
              </a:solidFill>
              <a:highlight>
                <a:srgbClr val="FFFFFF"/>
              </a:highlight>
              <a:latin typeface="Courier"/>
            </a:endParaRPr>
          </a:p>
          <a:p>
            <a:endParaRPr lang="en-US" sz="1800" dirty="0">
              <a:solidFill>
                <a:srgbClr val="0000FF"/>
              </a:solidFill>
              <a:highlight>
                <a:srgbClr val="FFFFFF"/>
              </a:highlight>
              <a:latin typeface="Courier"/>
            </a:endParaRPr>
          </a:p>
          <a:p>
            <a:endParaRPr lang="en-US" sz="1600" dirty="0">
              <a:solidFill>
                <a:srgbClr val="212529"/>
              </a:solidFill>
              <a:latin typeface="Roboto" panose="02000000000000000000" pitchFamily="2" charset="0"/>
            </a:endParaRPr>
          </a:p>
        </p:txBody>
      </p:sp>
      <p:graphicFrame>
        <p:nvGraphicFramePr>
          <p:cNvPr id="11" name="Table 10">
            <a:extLst>
              <a:ext uri="{FF2B5EF4-FFF2-40B4-BE49-F238E27FC236}">
                <a16:creationId xmlns:a16="http://schemas.microsoft.com/office/drawing/2014/main" id="{DF814C84-1F74-DA67-DE3C-534CD4EB6107}"/>
              </a:ext>
            </a:extLst>
          </p:cNvPr>
          <p:cNvGraphicFramePr>
            <a:graphicFrameLocks noGrp="1"/>
          </p:cNvGraphicFramePr>
          <p:nvPr>
            <p:extLst>
              <p:ext uri="{D42A27DB-BD31-4B8C-83A1-F6EECF244321}">
                <p14:modId xmlns:p14="http://schemas.microsoft.com/office/powerpoint/2010/main" val="3211011845"/>
              </p:ext>
            </p:extLst>
          </p:nvPr>
        </p:nvGraphicFramePr>
        <p:xfrm>
          <a:off x="154374" y="5887599"/>
          <a:ext cx="4430066" cy="640080"/>
        </p:xfrm>
        <a:graphic>
          <a:graphicData uri="http://schemas.openxmlformats.org/drawingml/2006/table">
            <a:tbl>
              <a:tblPr/>
              <a:tblGrid>
                <a:gridCol w="2215033">
                  <a:extLst>
                    <a:ext uri="{9D8B030D-6E8A-4147-A177-3AD203B41FA5}">
                      <a16:colId xmlns:a16="http://schemas.microsoft.com/office/drawing/2014/main" val="2806340849"/>
                    </a:ext>
                  </a:extLst>
                </a:gridCol>
                <a:gridCol w="2215033">
                  <a:extLst>
                    <a:ext uri="{9D8B030D-6E8A-4147-A177-3AD203B41FA5}">
                      <a16:colId xmlns:a16="http://schemas.microsoft.com/office/drawing/2014/main" val="2773261601"/>
                    </a:ext>
                  </a:extLst>
                </a:gridCol>
              </a:tblGrid>
              <a:tr h="0">
                <a:tc>
                  <a:txBody>
                    <a:bodyPr/>
                    <a:lstStyle/>
                    <a:p>
                      <a:pPr algn="l" fontAlgn="t"/>
                      <a:r>
                        <a:rPr lang="en-US" dirty="0">
                          <a:effectLst/>
                        </a:rPr>
                        <a:t>^ (Power)</a:t>
                      </a:r>
                    </a:p>
                  </a:txBody>
                  <a:tcPr>
                    <a:lnL>
                      <a:noFill/>
                    </a:lnL>
                    <a:lnR>
                      <a:noFill/>
                    </a:lnR>
                    <a:lnT>
                      <a:noFill/>
                    </a:lnT>
                    <a:lnB>
                      <a:noFill/>
                    </a:lnB>
                    <a:solidFill>
                      <a:schemeClr val="bg1"/>
                    </a:solidFill>
                  </a:tcPr>
                </a:tc>
                <a:tc>
                  <a:txBody>
                    <a:bodyPr/>
                    <a:lstStyle/>
                    <a:p>
                      <a:pPr algn="l" fontAlgn="t"/>
                      <a:r>
                        <a:rPr lang="en-US" dirty="0">
                          <a:effectLst/>
                        </a:rPr>
                        <a:t>Raises one number by another number.</a:t>
                      </a:r>
                    </a:p>
                  </a:txBody>
                  <a:tcPr>
                    <a:lnL>
                      <a:noFill/>
                    </a:lnL>
                    <a:lnR>
                      <a:noFill/>
                    </a:lnR>
                    <a:lnT>
                      <a:noFill/>
                    </a:lnT>
                    <a:lnB>
                      <a:noFill/>
                    </a:lnB>
                    <a:solidFill>
                      <a:schemeClr val="bg1"/>
                    </a:solidFill>
                  </a:tcPr>
                </a:tc>
                <a:extLst>
                  <a:ext uri="{0D108BD9-81ED-4DB2-BD59-A6C34878D82A}">
                    <a16:rowId xmlns:a16="http://schemas.microsoft.com/office/drawing/2014/main" val="2044300931"/>
                  </a:ext>
                </a:extLst>
              </a:tr>
            </a:tbl>
          </a:graphicData>
        </a:graphic>
      </p:graphicFrame>
      <p:pic>
        <p:nvPicPr>
          <p:cNvPr id="12" name="Picture 11">
            <a:extLst>
              <a:ext uri="{FF2B5EF4-FFF2-40B4-BE49-F238E27FC236}">
                <a16:creationId xmlns:a16="http://schemas.microsoft.com/office/drawing/2014/main" id="{69D80F45-3E2B-77B7-0AA8-38096A100B12}"/>
              </a:ext>
            </a:extLst>
          </p:cNvPr>
          <p:cNvPicPr>
            <a:picLocks noChangeAspect="1"/>
          </p:cNvPicPr>
          <p:nvPr/>
        </p:nvPicPr>
        <p:blipFill>
          <a:blip r:embed="rId5"/>
          <a:stretch>
            <a:fillRect/>
          </a:stretch>
        </p:blipFill>
        <p:spPr>
          <a:xfrm>
            <a:off x="8559420" y="4537186"/>
            <a:ext cx="3632579" cy="2320814"/>
          </a:xfrm>
          <a:prstGeom prst="rect">
            <a:avLst/>
          </a:prstGeom>
        </p:spPr>
      </p:pic>
    </p:spTree>
    <p:extLst>
      <p:ext uri="{BB962C8B-B14F-4D97-AF65-F5344CB8AC3E}">
        <p14:creationId xmlns:p14="http://schemas.microsoft.com/office/powerpoint/2010/main" val="6856810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C7EDA-B920-B0B3-D8B9-F692F8F31686}"/>
              </a:ext>
            </a:extLst>
          </p:cNvPr>
          <p:cNvSpPr>
            <a:spLocks noGrp="1"/>
          </p:cNvSpPr>
          <p:nvPr>
            <p:ph type="title"/>
          </p:nvPr>
        </p:nvSpPr>
        <p:spPr>
          <a:xfrm>
            <a:off x="2908590" y="280442"/>
            <a:ext cx="7013448" cy="588963"/>
          </a:xfrm>
        </p:spPr>
        <p:txBody>
          <a:bodyPr/>
          <a:lstStyle/>
          <a:p>
            <a:r>
              <a:rPr lang="en-US" dirty="0" err="1"/>
              <a:t>LogiCAL</a:t>
            </a:r>
            <a:r>
              <a:rPr lang="en-US" dirty="0"/>
              <a:t> Operators</a:t>
            </a:r>
          </a:p>
        </p:txBody>
      </p:sp>
      <p:pic>
        <p:nvPicPr>
          <p:cNvPr id="4" name="Picture 3">
            <a:extLst>
              <a:ext uri="{FF2B5EF4-FFF2-40B4-BE49-F238E27FC236}">
                <a16:creationId xmlns:a16="http://schemas.microsoft.com/office/drawing/2014/main" id="{478286C4-48BF-3D5B-EE93-BA6DFF0B5F50}"/>
              </a:ext>
            </a:extLst>
          </p:cNvPr>
          <p:cNvPicPr>
            <a:picLocks noChangeAspect="1"/>
          </p:cNvPicPr>
          <p:nvPr/>
        </p:nvPicPr>
        <p:blipFill rotWithShape="1">
          <a:blip r:embed="rId2"/>
          <a:srcRect l="-184" t="-1" r="66700" b="35841"/>
          <a:stretch/>
        </p:blipFill>
        <p:spPr>
          <a:xfrm>
            <a:off x="-28296" y="869405"/>
            <a:ext cx="2813805" cy="3888618"/>
          </a:xfrm>
          <a:prstGeom prst="rect">
            <a:avLst/>
          </a:prstGeom>
        </p:spPr>
      </p:pic>
      <p:sp>
        <p:nvSpPr>
          <p:cNvPr id="15" name="TextBox 14">
            <a:extLst>
              <a:ext uri="{FF2B5EF4-FFF2-40B4-BE49-F238E27FC236}">
                <a16:creationId xmlns:a16="http://schemas.microsoft.com/office/drawing/2014/main" id="{AE6EC0A2-76FD-1DD8-4EB7-4BFFA880D141}"/>
              </a:ext>
            </a:extLst>
          </p:cNvPr>
          <p:cNvSpPr txBox="1"/>
          <p:nvPr/>
        </p:nvSpPr>
        <p:spPr>
          <a:xfrm>
            <a:off x="2841915" y="1791551"/>
            <a:ext cx="6816435" cy="646331"/>
          </a:xfrm>
          <a:prstGeom prst="rect">
            <a:avLst/>
          </a:prstGeom>
          <a:noFill/>
        </p:spPr>
        <p:txBody>
          <a:bodyPr wrap="square">
            <a:spAutoFit/>
          </a:bodyPr>
          <a:lstStyle/>
          <a:p>
            <a:r>
              <a:rPr lang="en-US" sz="1800" b="0" i="0" u="none" strike="noStrike" baseline="0" dirty="0">
                <a:solidFill>
                  <a:srgbClr val="0000FF"/>
                </a:solidFill>
                <a:highlight>
                  <a:srgbClr val="FFFFFF"/>
                </a:highlight>
                <a:latin typeface="Courier"/>
              </a:rPr>
              <a:t>SELECT</a:t>
            </a:r>
            <a:r>
              <a:rPr lang="en-US" sz="1800" b="0" i="0" u="none" strike="noStrike" baseline="0" dirty="0">
                <a:solidFill>
                  <a:srgbClr val="000000"/>
                </a:solidFill>
                <a:highlight>
                  <a:srgbClr val="FFFFFF"/>
                </a:highlight>
                <a:latin typeface="Courier"/>
              </a:rPr>
              <a:t> * </a:t>
            </a:r>
            <a:r>
              <a:rPr lang="en-US" sz="1800" b="0" i="0" u="none" strike="noStrike" baseline="0" dirty="0">
                <a:solidFill>
                  <a:srgbClr val="0000FF"/>
                </a:solidFill>
                <a:highlight>
                  <a:srgbClr val="FFFFFF"/>
                </a:highlight>
                <a:latin typeface="Courier"/>
              </a:rPr>
              <a:t>FROM</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employees</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FF"/>
                </a:solidFill>
                <a:highlight>
                  <a:srgbClr val="FFFFFF"/>
                </a:highlight>
                <a:latin typeface="Courier"/>
              </a:rPr>
              <a:t>WHERE</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00"/>
                </a:solidFill>
                <a:highlight>
                  <a:srgbClr val="FFFFFF"/>
                </a:highlight>
                <a:latin typeface="Courier"/>
              </a:rPr>
              <a:t>customer_id</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FF0000"/>
                </a:solidFill>
                <a:highlight>
                  <a:srgbClr val="FFFFFF"/>
                </a:highlight>
                <a:latin typeface="Courier"/>
              </a:rPr>
              <a:t>'10’</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AND</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00"/>
                </a:solidFill>
                <a:highlight>
                  <a:srgbClr val="FFFFFF"/>
                </a:highlight>
                <a:latin typeface="Courier"/>
              </a:rPr>
              <a:t>department_id</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0000"/>
                </a:solidFill>
                <a:highlight>
                  <a:srgbClr val="FFFFFF"/>
                </a:highlight>
                <a:latin typeface="Courier"/>
              </a:rPr>
              <a:t>80</a:t>
            </a:r>
            <a:endParaRPr lang="en-US" dirty="0"/>
          </a:p>
        </p:txBody>
      </p:sp>
      <p:sp>
        <p:nvSpPr>
          <p:cNvPr id="19" name="TextBox 18">
            <a:extLst>
              <a:ext uri="{FF2B5EF4-FFF2-40B4-BE49-F238E27FC236}">
                <a16:creationId xmlns:a16="http://schemas.microsoft.com/office/drawing/2014/main" id="{57279425-BECC-4A94-4F4E-06B48E004708}"/>
              </a:ext>
            </a:extLst>
          </p:cNvPr>
          <p:cNvSpPr txBox="1"/>
          <p:nvPr/>
        </p:nvSpPr>
        <p:spPr>
          <a:xfrm>
            <a:off x="2841915" y="2898363"/>
            <a:ext cx="7465219" cy="923330"/>
          </a:xfrm>
          <a:prstGeom prst="rect">
            <a:avLst/>
          </a:prstGeom>
          <a:noFill/>
        </p:spPr>
        <p:txBody>
          <a:bodyPr wrap="square">
            <a:spAutoFit/>
          </a:bodyPr>
          <a:lstStyle/>
          <a:p>
            <a:r>
              <a:rPr lang="en-US" sz="1800" b="0" i="0" u="none" strike="noStrike" baseline="0" dirty="0">
                <a:solidFill>
                  <a:srgbClr val="0000FF"/>
                </a:solidFill>
                <a:highlight>
                  <a:srgbClr val="FFFFFF"/>
                </a:highlight>
                <a:latin typeface="Courier"/>
              </a:rPr>
              <a:t>SELECT</a:t>
            </a:r>
            <a:r>
              <a:rPr lang="en-US" sz="1800" b="0" i="0" u="none" strike="noStrike" baseline="0" dirty="0">
                <a:solidFill>
                  <a:srgbClr val="000000"/>
                </a:solidFill>
                <a:highlight>
                  <a:srgbClr val="FFFFFF"/>
                </a:highlight>
                <a:latin typeface="Courier"/>
              </a:rPr>
              <a:t> *</a:t>
            </a:r>
          </a:p>
          <a:p>
            <a:r>
              <a:rPr lang="en-US" sz="1800" b="0" i="0" u="none" strike="noStrike" baseline="0" dirty="0">
                <a:solidFill>
                  <a:srgbClr val="0000FF"/>
                </a:solidFill>
                <a:highlight>
                  <a:srgbClr val="FFFFFF"/>
                </a:highlight>
                <a:latin typeface="Courier"/>
              </a:rPr>
              <a:t>FROM</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employees</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FF"/>
                </a:solidFill>
                <a:highlight>
                  <a:srgbClr val="FFFFFF"/>
                </a:highlight>
                <a:latin typeface="Courier"/>
              </a:rPr>
              <a:t>WHERE</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00"/>
                </a:solidFill>
                <a:highlight>
                  <a:srgbClr val="FFFFFF"/>
                </a:highlight>
                <a:latin typeface="Courier"/>
              </a:rPr>
              <a:t>job_id</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FF0000"/>
                </a:solidFill>
                <a:highlight>
                  <a:srgbClr val="FFFFFF"/>
                </a:highlight>
                <a:latin typeface="Courier"/>
              </a:rPr>
              <a:t>'IT_PROG'</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OR</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00"/>
                </a:solidFill>
                <a:highlight>
                  <a:srgbClr val="FFFFFF"/>
                </a:highlight>
                <a:latin typeface="Courier"/>
              </a:rPr>
              <a:t>job_id</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FF0000"/>
                </a:solidFill>
                <a:highlight>
                  <a:srgbClr val="FFFFFF"/>
                </a:highlight>
                <a:latin typeface="Courier"/>
              </a:rPr>
              <a:t>'HR_REP'</a:t>
            </a:r>
            <a:endParaRPr lang="en-US" dirty="0"/>
          </a:p>
        </p:txBody>
      </p:sp>
      <p:sp>
        <p:nvSpPr>
          <p:cNvPr id="6" name="TextBox 5">
            <a:extLst>
              <a:ext uri="{FF2B5EF4-FFF2-40B4-BE49-F238E27FC236}">
                <a16:creationId xmlns:a16="http://schemas.microsoft.com/office/drawing/2014/main" id="{0C39E810-EA1F-78B5-3BBB-4FD610ABB47F}"/>
              </a:ext>
            </a:extLst>
          </p:cNvPr>
          <p:cNvSpPr txBox="1"/>
          <p:nvPr/>
        </p:nvSpPr>
        <p:spPr>
          <a:xfrm>
            <a:off x="2841915" y="3834693"/>
            <a:ext cx="4667263" cy="923330"/>
          </a:xfrm>
          <a:prstGeom prst="rect">
            <a:avLst/>
          </a:prstGeom>
          <a:noFill/>
        </p:spPr>
        <p:txBody>
          <a:bodyPr wrap="square">
            <a:spAutoFit/>
          </a:bodyPr>
          <a:lstStyle/>
          <a:p>
            <a:r>
              <a:rPr lang="en-US" sz="1800" b="0" i="0" u="none" strike="noStrike" baseline="0" dirty="0">
                <a:solidFill>
                  <a:srgbClr val="0000FF"/>
                </a:solidFill>
                <a:highlight>
                  <a:srgbClr val="FFFFFF"/>
                </a:highlight>
                <a:latin typeface="Courier"/>
              </a:rPr>
              <a:t>SELECT</a:t>
            </a:r>
            <a:r>
              <a:rPr lang="en-US" sz="1800" b="0" i="0" u="none" strike="noStrike" baseline="0" dirty="0">
                <a:solidFill>
                  <a:srgbClr val="000000"/>
                </a:solidFill>
                <a:highlight>
                  <a:srgbClr val="FFFFFF"/>
                </a:highlight>
                <a:latin typeface="Courier"/>
              </a:rPr>
              <a:t> *</a:t>
            </a:r>
          </a:p>
          <a:p>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FROM</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locations</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WHERE</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NOT</a:t>
            </a:r>
            <a:r>
              <a:rPr lang="en-US" sz="1800" b="0" i="0" u="none" strike="noStrike" baseline="0" dirty="0">
                <a:solidFill>
                  <a:srgbClr val="000000"/>
                </a:solidFill>
                <a:highlight>
                  <a:srgbClr val="FFFFFF"/>
                </a:highlight>
                <a:latin typeface="Courier"/>
              </a:rPr>
              <a:t> city </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FF0000"/>
                </a:solidFill>
                <a:highlight>
                  <a:srgbClr val="FFFFFF"/>
                </a:highlight>
                <a:latin typeface="Courier"/>
              </a:rPr>
              <a:t>'Roma'</a:t>
            </a:r>
            <a:endParaRPr lang="en-US" sz="1800" b="0" i="0" u="none" strike="noStrike" baseline="0" dirty="0">
              <a:solidFill>
                <a:srgbClr val="000000"/>
              </a:solidFill>
              <a:highlight>
                <a:srgbClr val="FFFFFF"/>
              </a:highlight>
              <a:latin typeface="Courier"/>
            </a:endParaRPr>
          </a:p>
        </p:txBody>
      </p:sp>
      <p:pic>
        <p:nvPicPr>
          <p:cNvPr id="8" name="Picture 7">
            <a:extLst>
              <a:ext uri="{FF2B5EF4-FFF2-40B4-BE49-F238E27FC236}">
                <a16:creationId xmlns:a16="http://schemas.microsoft.com/office/drawing/2014/main" id="{B91DA7AC-AA12-1B39-8E50-DA7DA070522F}"/>
              </a:ext>
            </a:extLst>
          </p:cNvPr>
          <p:cNvPicPr>
            <a:picLocks noChangeAspect="1"/>
          </p:cNvPicPr>
          <p:nvPr/>
        </p:nvPicPr>
        <p:blipFill>
          <a:blip r:embed="rId3"/>
          <a:stretch>
            <a:fillRect/>
          </a:stretch>
        </p:blipFill>
        <p:spPr>
          <a:xfrm>
            <a:off x="9378195" y="131779"/>
            <a:ext cx="2813805" cy="2110354"/>
          </a:xfrm>
          <a:prstGeom prst="rect">
            <a:avLst/>
          </a:prstGeom>
        </p:spPr>
      </p:pic>
    </p:spTree>
    <p:extLst>
      <p:ext uri="{BB962C8B-B14F-4D97-AF65-F5344CB8AC3E}">
        <p14:creationId xmlns:p14="http://schemas.microsoft.com/office/powerpoint/2010/main" val="1872704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p:txBody>
          <a:bodyPr/>
          <a:lstStyle/>
          <a:p>
            <a:r>
              <a:rPr lang="en-US" dirty="0"/>
              <a:t>CASE &amp; CHARACTER FUNCTIONS</a:t>
            </a:r>
          </a:p>
        </p:txBody>
      </p:sp>
      <p:sp>
        <p:nvSpPr>
          <p:cNvPr id="73" name="Footer Placeholder 72">
            <a:extLst>
              <a:ext uri="{FF2B5EF4-FFF2-40B4-BE49-F238E27FC236}">
                <a16:creationId xmlns:a16="http://schemas.microsoft.com/office/drawing/2014/main" id="{253AA363-0A91-5CE9-7764-DD7813D6BF70}"/>
              </a:ext>
            </a:extLst>
          </p:cNvPr>
          <p:cNvSpPr>
            <a:spLocks noGrp="1"/>
          </p:cNvSpPr>
          <p:nvPr>
            <p:ph type="ftr" sz="quarter" idx="11"/>
          </p:nvPr>
        </p:nvSpPr>
        <p:spPr/>
        <p:txBody>
          <a:bodyPr/>
          <a:lstStyle/>
          <a:p>
            <a:r>
              <a:rPr lang="en-US"/>
              <a:t>Presentation title</a:t>
            </a:r>
            <a:endParaRPr lang="en-US" dirty="0"/>
          </a:p>
        </p:txBody>
      </p:sp>
      <p:sp>
        <p:nvSpPr>
          <p:cNvPr id="74" name="Slide Number Placeholder 73">
            <a:extLst>
              <a:ext uri="{FF2B5EF4-FFF2-40B4-BE49-F238E27FC236}">
                <a16:creationId xmlns:a16="http://schemas.microsoft.com/office/drawing/2014/main" id="{B964C6B0-844C-A964-2B74-46CF893E1381}"/>
              </a:ext>
            </a:extLst>
          </p:cNvPr>
          <p:cNvSpPr>
            <a:spLocks noGrp="1"/>
          </p:cNvSpPr>
          <p:nvPr>
            <p:ph type="sldNum" sz="quarter" idx="12"/>
          </p:nvPr>
        </p:nvSpPr>
        <p:spPr/>
        <p:txBody>
          <a:bodyPr/>
          <a:lstStyle/>
          <a:p>
            <a:fld id="{48F63A3B-78C7-47BE-AE5E-E10140E04643}" type="slidenum">
              <a:rPr lang="en-US" smtClean="0"/>
              <a:pPr/>
              <a:t>26</a:t>
            </a:fld>
            <a:endParaRPr lang="en-US" dirty="0"/>
          </a:p>
        </p:txBody>
      </p:sp>
      <p:pic>
        <p:nvPicPr>
          <p:cNvPr id="3" name="Picture 2">
            <a:extLst>
              <a:ext uri="{FF2B5EF4-FFF2-40B4-BE49-F238E27FC236}">
                <a16:creationId xmlns:a16="http://schemas.microsoft.com/office/drawing/2014/main" id="{EDAA1A71-6B32-63F9-8D8B-4B88FFF39010}"/>
              </a:ext>
            </a:extLst>
          </p:cNvPr>
          <p:cNvPicPr>
            <a:picLocks noChangeAspect="1"/>
          </p:cNvPicPr>
          <p:nvPr/>
        </p:nvPicPr>
        <p:blipFill>
          <a:blip r:embed="rId2"/>
          <a:stretch>
            <a:fillRect/>
          </a:stretch>
        </p:blipFill>
        <p:spPr>
          <a:xfrm>
            <a:off x="4107756" y="2495419"/>
            <a:ext cx="5631329" cy="4505063"/>
          </a:xfrm>
          <a:prstGeom prst="rect">
            <a:avLst/>
          </a:prstGeom>
        </p:spPr>
      </p:pic>
    </p:spTree>
    <p:extLst>
      <p:ext uri="{BB962C8B-B14F-4D97-AF65-F5344CB8AC3E}">
        <p14:creationId xmlns:p14="http://schemas.microsoft.com/office/powerpoint/2010/main" val="2011930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3">
            <a:extLst>
              <a:ext uri="{FF2B5EF4-FFF2-40B4-BE49-F238E27FC236}">
                <a16:creationId xmlns:a16="http://schemas.microsoft.com/office/drawing/2014/main" id="{5AB78E13-5940-7484-B983-88C3B781C73B}"/>
              </a:ext>
            </a:extLst>
          </p:cNvPr>
          <p:cNvSpPr>
            <a:spLocks noGrp="1"/>
          </p:cNvSpPr>
          <p:nvPr>
            <p:ph type="title"/>
          </p:nvPr>
        </p:nvSpPr>
        <p:spPr>
          <a:xfrm>
            <a:off x="758952" y="428075"/>
            <a:ext cx="10671048" cy="768096"/>
          </a:xfrm>
        </p:spPr>
        <p:txBody>
          <a:bodyPr/>
          <a:lstStyle/>
          <a:p>
            <a:r>
              <a:rPr lang="en-US" dirty="0"/>
              <a:t>CASE FUNCTIONS</a:t>
            </a:r>
          </a:p>
        </p:txBody>
      </p:sp>
      <p:sp>
        <p:nvSpPr>
          <p:cNvPr id="64" name="Title 3">
            <a:extLst>
              <a:ext uri="{FF2B5EF4-FFF2-40B4-BE49-F238E27FC236}">
                <a16:creationId xmlns:a16="http://schemas.microsoft.com/office/drawing/2014/main" id="{F5660E27-310F-3924-D982-CF9F7E649111}"/>
              </a:ext>
            </a:extLst>
          </p:cNvPr>
          <p:cNvSpPr txBox="1">
            <a:spLocks/>
          </p:cNvSpPr>
          <p:nvPr/>
        </p:nvSpPr>
        <p:spPr>
          <a:xfrm>
            <a:off x="-437388" y="1330114"/>
            <a:ext cx="5009388" cy="76809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endParaRPr lang="en-US" dirty="0"/>
          </a:p>
        </p:txBody>
      </p:sp>
      <p:graphicFrame>
        <p:nvGraphicFramePr>
          <p:cNvPr id="65" name="Table 64">
            <a:extLst>
              <a:ext uri="{FF2B5EF4-FFF2-40B4-BE49-F238E27FC236}">
                <a16:creationId xmlns:a16="http://schemas.microsoft.com/office/drawing/2014/main" id="{BD121D32-3955-A533-3AC3-B5C567E76730}"/>
              </a:ext>
            </a:extLst>
          </p:cNvPr>
          <p:cNvGraphicFramePr>
            <a:graphicFrameLocks noGrp="1"/>
          </p:cNvGraphicFramePr>
          <p:nvPr>
            <p:extLst>
              <p:ext uri="{D42A27DB-BD31-4B8C-83A1-F6EECF244321}">
                <p14:modId xmlns:p14="http://schemas.microsoft.com/office/powerpoint/2010/main" val="2658686892"/>
              </p:ext>
            </p:extLst>
          </p:nvPr>
        </p:nvGraphicFramePr>
        <p:xfrm>
          <a:off x="758952" y="1951375"/>
          <a:ext cx="4430066" cy="640080"/>
        </p:xfrm>
        <a:graphic>
          <a:graphicData uri="http://schemas.openxmlformats.org/drawingml/2006/table">
            <a:tbl>
              <a:tblPr/>
              <a:tblGrid>
                <a:gridCol w="2215033">
                  <a:extLst>
                    <a:ext uri="{9D8B030D-6E8A-4147-A177-3AD203B41FA5}">
                      <a16:colId xmlns:a16="http://schemas.microsoft.com/office/drawing/2014/main" val="2806340849"/>
                    </a:ext>
                  </a:extLst>
                </a:gridCol>
                <a:gridCol w="2215033">
                  <a:extLst>
                    <a:ext uri="{9D8B030D-6E8A-4147-A177-3AD203B41FA5}">
                      <a16:colId xmlns:a16="http://schemas.microsoft.com/office/drawing/2014/main" val="2773261601"/>
                    </a:ext>
                  </a:extLst>
                </a:gridCol>
              </a:tblGrid>
              <a:tr h="0">
                <a:tc>
                  <a:txBody>
                    <a:bodyPr/>
                    <a:lstStyle/>
                    <a:p>
                      <a:pPr algn="l" fontAlgn="t"/>
                      <a:r>
                        <a:rPr lang="en-US" dirty="0">
                          <a:effectLst/>
                        </a:rPr>
                        <a:t>LOWER()</a:t>
                      </a:r>
                    </a:p>
                  </a:txBody>
                  <a:tcPr>
                    <a:lnL>
                      <a:noFill/>
                    </a:lnL>
                    <a:lnR>
                      <a:noFill/>
                    </a:lnR>
                    <a:lnT>
                      <a:noFill/>
                    </a:lnT>
                    <a:lnB>
                      <a:noFill/>
                    </a:lnB>
                    <a:solidFill>
                      <a:schemeClr val="bg1"/>
                    </a:solidFill>
                  </a:tcPr>
                </a:tc>
                <a:tc>
                  <a:txBody>
                    <a:bodyPr/>
                    <a:lstStyle/>
                    <a:p>
                      <a:pPr algn="l" fontAlgn="t"/>
                      <a:r>
                        <a:rPr lang="en-US" dirty="0">
                          <a:effectLst/>
                        </a:rPr>
                        <a:t>Lower  case all in parameter</a:t>
                      </a:r>
                    </a:p>
                  </a:txBody>
                  <a:tcPr>
                    <a:lnL>
                      <a:noFill/>
                    </a:lnL>
                    <a:lnR>
                      <a:noFill/>
                    </a:lnR>
                    <a:lnT>
                      <a:noFill/>
                    </a:lnT>
                    <a:lnB>
                      <a:noFill/>
                    </a:lnB>
                    <a:solidFill>
                      <a:schemeClr val="bg1"/>
                    </a:solidFill>
                  </a:tcPr>
                </a:tc>
                <a:extLst>
                  <a:ext uri="{0D108BD9-81ED-4DB2-BD59-A6C34878D82A}">
                    <a16:rowId xmlns:a16="http://schemas.microsoft.com/office/drawing/2014/main" val="2044300931"/>
                  </a:ext>
                </a:extLst>
              </a:tr>
            </a:tbl>
          </a:graphicData>
        </a:graphic>
      </p:graphicFrame>
      <p:sp>
        <p:nvSpPr>
          <p:cNvPr id="67" name="TextBox 66">
            <a:extLst>
              <a:ext uri="{FF2B5EF4-FFF2-40B4-BE49-F238E27FC236}">
                <a16:creationId xmlns:a16="http://schemas.microsoft.com/office/drawing/2014/main" id="{C58D61C6-5A8B-F2DC-1D3B-30C5D2DA18A8}"/>
              </a:ext>
            </a:extLst>
          </p:cNvPr>
          <p:cNvSpPr txBox="1"/>
          <p:nvPr/>
        </p:nvSpPr>
        <p:spPr>
          <a:xfrm>
            <a:off x="2721428" y="2970963"/>
            <a:ext cx="6313714" cy="923330"/>
          </a:xfrm>
          <a:prstGeom prst="rect">
            <a:avLst/>
          </a:prstGeom>
          <a:noFill/>
        </p:spPr>
        <p:txBody>
          <a:bodyPr wrap="square">
            <a:spAutoFit/>
          </a:bodyPr>
          <a:lstStyle/>
          <a:p>
            <a:r>
              <a:rPr lang="en-US" sz="1800" b="0" i="0" u="none" strike="noStrike" baseline="0" dirty="0">
                <a:solidFill>
                  <a:srgbClr val="0000FF"/>
                </a:solidFill>
                <a:highlight>
                  <a:srgbClr val="FFFFFF"/>
                </a:highlight>
                <a:latin typeface="Courier"/>
              </a:rPr>
              <a:t>SELECT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LOWER</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a:t>
            </a:r>
            <a:r>
              <a:rPr lang="en-US" sz="1800" b="0" i="0" u="none" strike="noStrike" baseline="0" dirty="0" err="1">
                <a:solidFill>
                  <a:srgbClr val="000000"/>
                </a:solidFill>
                <a:highlight>
                  <a:srgbClr val="FFFFFF"/>
                </a:highlight>
                <a:latin typeface="Courier"/>
              </a:rPr>
              <a:t>job_id</a:t>
            </a:r>
            <a:r>
              <a:rPr lang="en-US" sz="1800" b="0" i="0" u="none" strike="noStrike" baseline="0" dirty="0">
                <a:solidFill>
                  <a:srgbClr val="0000FF"/>
                </a:solidFill>
                <a:highlight>
                  <a:srgbClr val="FFFFFF"/>
                </a:highlight>
                <a:latin typeface="Courier"/>
              </a:rPr>
              <a:t>)</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FROM</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jobs</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WHERE</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LOWER</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a:t>
            </a:r>
            <a:r>
              <a:rPr lang="en-US" sz="1800" b="0" i="0" u="none" strike="noStrike" baseline="0" dirty="0" err="1">
                <a:solidFill>
                  <a:srgbClr val="000000"/>
                </a:solidFill>
                <a:highlight>
                  <a:srgbClr val="FFFFFF"/>
                </a:highlight>
                <a:latin typeface="Courier"/>
              </a:rPr>
              <a:t>job_id</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FF0000"/>
                </a:solidFill>
                <a:highlight>
                  <a:srgbClr val="FFFFFF"/>
                </a:highlight>
                <a:latin typeface="Courier"/>
              </a:rPr>
              <a:t>'</a:t>
            </a:r>
            <a:r>
              <a:rPr lang="en-US" sz="1800" b="0" i="0" u="none" strike="noStrike" baseline="0" dirty="0" err="1">
                <a:solidFill>
                  <a:srgbClr val="FF0000"/>
                </a:solidFill>
                <a:highlight>
                  <a:srgbClr val="FFFFFF"/>
                </a:highlight>
                <a:latin typeface="Courier"/>
              </a:rPr>
              <a:t>ad_vp</a:t>
            </a:r>
            <a:r>
              <a:rPr lang="en-US" sz="1800" b="0" i="0" u="none" strike="noStrike" baseline="0" dirty="0">
                <a:solidFill>
                  <a:srgbClr val="FF0000"/>
                </a:solidFill>
                <a:highlight>
                  <a:srgbClr val="FFFFFF"/>
                </a:highlight>
                <a:latin typeface="Courier"/>
              </a:rPr>
              <a:t>'</a:t>
            </a:r>
            <a:endParaRPr lang="en-US" dirty="0"/>
          </a:p>
        </p:txBody>
      </p:sp>
      <p:sp>
        <p:nvSpPr>
          <p:cNvPr id="73" name="TextBox 72">
            <a:extLst>
              <a:ext uri="{FF2B5EF4-FFF2-40B4-BE49-F238E27FC236}">
                <a16:creationId xmlns:a16="http://schemas.microsoft.com/office/drawing/2014/main" id="{CD2FB912-4F23-2D7F-18F7-EBB9D1CCC2A5}"/>
              </a:ext>
            </a:extLst>
          </p:cNvPr>
          <p:cNvSpPr txBox="1"/>
          <p:nvPr/>
        </p:nvSpPr>
        <p:spPr>
          <a:xfrm>
            <a:off x="2721428" y="5463954"/>
            <a:ext cx="6313714" cy="923330"/>
          </a:xfrm>
          <a:prstGeom prst="rect">
            <a:avLst/>
          </a:prstGeom>
          <a:noFill/>
        </p:spPr>
        <p:txBody>
          <a:bodyPr wrap="square">
            <a:spAutoFit/>
          </a:bodyPr>
          <a:lstStyle/>
          <a:p>
            <a:r>
              <a:rPr lang="en-US" sz="1800" b="0" i="0" u="none" strike="noStrike" baseline="0" dirty="0">
                <a:solidFill>
                  <a:srgbClr val="0000FF"/>
                </a:solidFill>
                <a:highlight>
                  <a:srgbClr val="FFFFFF"/>
                </a:highlight>
                <a:latin typeface="Courier"/>
              </a:rPr>
              <a:t>SELECT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LOWER</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a:t>
            </a:r>
            <a:r>
              <a:rPr lang="en-US" sz="1800" b="0" i="0" u="none" strike="noStrike" baseline="0" dirty="0" err="1">
                <a:solidFill>
                  <a:srgbClr val="000000"/>
                </a:solidFill>
                <a:highlight>
                  <a:srgbClr val="FFFFFF"/>
                </a:highlight>
                <a:latin typeface="Courier"/>
              </a:rPr>
              <a:t>job_id</a:t>
            </a:r>
            <a:r>
              <a:rPr lang="en-US" sz="1800" b="0" i="0" u="none" strike="noStrike" baseline="0" dirty="0">
                <a:solidFill>
                  <a:srgbClr val="0000FF"/>
                </a:solidFill>
                <a:highlight>
                  <a:srgbClr val="FFFFFF"/>
                </a:highlight>
                <a:latin typeface="Courier"/>
              </a:rPr>
              <a:t>)</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FROM</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jobs</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WHERE</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00"/>
                </a:solidFill>
                <a:highlight>
                  <a:srgbClr val="FFFFFF"/>
                </a:highlight>
                <a:latin typeface="Courier"/>
              </a:rPr>
              <a:t>job_id</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FF0000"/>
                </a:solidFill>
                <a:highlight>
                  <a:srgbClr val="FFFFFF"/>
                </a:highlight>
                <a:latin typeface="Courier"/>
              </a:rPr>
              <a:t>'</a:t>
            </a:r>
            <a:r>
              <a:rPr lang="en-US" sz="1800" b="0" i="0" u="none" strike="noStrike" baseline="0" dirty="0" err="1">
                <a:solidFill>
                  <a:srgbClr val="FF0000"/>
                </a:solidFill>
                <a:highlight>
                  <a:srgbClr val="FFFFFF"/>
                </a:highlight>
                <a:latin typeface="Courier"/>
              </a:rPr>
              <a:t>ad_vp</a:t>
            </a:r>
            <a:r>
              <a:rPr lang="en-US" sz="1800" b="0" i="0" u="none" strike="noStrike" baseline="0" dirty="0">
                <a:solidFill>
                  <a:srgbClr val="FF0000"/>
                </a:solidFill>
                <a:highlight>
                  <a:srgbClr val="FFFFFF"/>
                </a:highlight>
                <a:latin typeface="Courier"/>
              </a:rPr>
              <a:t>'</a:t>
            </a:r>
            <a:endParaRPr lang="en-US" sz="1800" b="0" i="0" u="none" strike="noStrike" baseline="0" dirty="0">
              <a:solidFill>
                <a:srgbClr val="000000"/>
              </a:solidFill>
              <a:highlight>
                <a:srgbClr val="FFFFFF"/>
              </a:highlight>
              <a:latin typeface="Courier"/>
            </a:endParaRPr>
          </a:p>
        </p:txBody>
      </p:sp>
      <p:sp>
        <p:nvSpPr>
          <p:cNvPr id="75" name="TextBox 74">
            <a:extLst>
              <a:ext uri="{FF2B5EF4-FFF2-40B4-BE49-F238E27FC236}">
                <a16:creationId xmlns:a16="http://schemas.microsoft.com/office/drawing/2014/main" id="{171C4247-7D0A-3049-2111-D900833336B6}"/>
              </a:ext>
            </a:extLst>
          </p:cNvPr>
          <p:cNvSpPr txBox="1"/>
          <p:nvPr/>
        </p:nvSpPr>
        <p:spPr>
          <a:xfrm>
            <a:off x="7786914" y="3244334"/>
            <a:ext cx="1473200" cy="369332"/>
          </a:xfrm>
          <a:prstGeom prst="rect">
            <a:avLst/>
          </a:prstGeom>
          <a:noFill/>
        </p:spPr>
        <p:txBody>
          <a:bodyPr wrap="square">
            <a:spAutoFit/>
          </a:bodyPr>
          <a:lstStyle/>
          <a:p>
            <a:r>
              <a:rPr lang="en-US" sz="1800" b="0" i="0" u="none" strike="noStrike" baseline="0" dirty="0">
                <a:solidFill>
                  <a:srgbClr val="FF0000"/>
                </a:solidFill>
                <a:highlight>
                  <a:srgbClr val="FFFFFF"/>
                </a:highlight>
                <a:latin typeface="Courier"/>
              </a:rPr>
              <a:t>w/ output</a:t>
            </a:r>
            <a:endParaRPr lang="en-US" dirty="0"/>
          </a:p>
        </p:txBody>
      </p:sp>
      <p:sp>
        <p:nvSpPr>
          <p:cNvPr id="76" name="TextBox 75">
            <a:extLst>
              <a:ext uri="{FF2B5EF4-FFF2-40B4-BE49-F238E27FC236}">
                <a16:creationId xmlns:a16="http://schemas.microsoft.com/office/drawing/2014/main" id="{3064966F-2DAE-0516-B955-CDE572699185}"/>
              </a:ext>
            </a:extLst>
          </p:cNvPr>
          <p:cNvSpPr txBox="1"/>
          <p:nvPr/>
        </p:nvSpPr>
        <p:spPr>
          <a:xfrm rot="21390791">
            <a:off x="7786914" y="5740953"/>
            <a:ext cx="1683658" cy="369332"/>
          </a:xfrm>
          <a:prstGeom prst="rect">
            <a:avLst/>
          </a:prstGeom>
          <a:noFill/>
        </p:spPr>
        <p:txBody>
          <a:bodyPr wrap="square">
            <a:spAutoFit/>
          </a:bodyPr>
          <a:lstStyle/>
          <a:p>
            <a:r>
              <a:rPr lang="en-US" sz="1800" b="0" i="0" u="none" strike="noStrike" baseline="0" dirty="0">
                <a:solidFill>
                  <a:srgbClr val="FF0000"/>
                </a:solidFill>
                <a:highlight>
                  <a:srgbClr val="FFFFFF"/>
                </a:highlight>
                <a:latin typeface="Courier"/>
              </a:rPr>
              <a:t>w/o output</a:t>
            </a:r>
            <a:endParaRPr lang="en-US" dirty="0"/>
          </a:p>
        </p:txBody>
      </p:sp>
      <p:sp>
        <p:nvSpPr>
          <p:cNvPr id="77" name="TextBox 76">
            <a:extLst>
              <a:ext uri="{FF2B5EF4-FFF2-40B4-BE49-F238E27FC236}">
                <a16:creationId xmlns:a16="http://schemas.microsoft.com/office/drawing/2014/main" id="{B23932D0-2E7C-C181-B4FA-8C4933C4CC3E}"/>
              </a:ext>
            </a:extLst>
          </p:cNvPr>
          <p:cNvSpPr txBox="1"/>
          <p:nvPr/>
        </p:nvSpPr>
        <p:spPr>
          <a:xfrm>
            <a:off x="4093449" y="3969512"/>
            <a:ext cx="4430065" cy="646331"/>
          </a:xfrm>
          <a:prstGeom prst="rect">
            <a:avLst/>
          </a:prstGeom>
          <a:noFill/>
        </p:spPr>
        <p:txBody>
          <a:bodyPr wrap="square">
            <a:spAutoFit/>
          </a:bodyPr>
          <a:lstStyle/>
          <a:p>
            <a:r>
              <a:rPr lang="en-US" sz="1800" b="0" i="0" u="none" strike="noStrike" baseline="0" dirty="0">
                <a:solidFill>
                  <a:srgbClr val="FF0000"/>
                </a:solidFill>
                <a:highlight>
                  <a:srgbClr val="FFFFFF"/>
                </a:highlight>
                <a:latin typeface="Courier"/>
              </a:rPr>
              <a:t>^ The value will </a:t>
            </a:r>
            <a:r>
              <a:rPr lang="en-US" sz="1800" b="0" i="0" u="none" strike="noStrike" baseline="0" dirty="0" err="1">
                <a:solidFill>
                  <a:srgbClr val="FF0000"/>
                </a:solidFill>
                <a:highlight>
                  <a:srgbClr val="FFFFFF"/>
                </a:highlight>
                <a:latin typeface="Courier"/>
              </a:rPr>
              <a:t>depent</a:t>
            </a:r>
            <a:r>
              <a:rPr lang="en-US" sz="1800" b="0" i="0" u="none" strike="noStrike" baseline="0" dirty="0">
                <a:solidFill>
                  <a:srgbClr val="FF0000"/>
                </a:solidFill>
                <a:highlight>
                  <a:srgbClr val="FFFFFF"/>
                </a:highlight>
                <a:latin typeface="Courier"/>
              </a:rPr>
              <a:t> on identifier</a:t>
            </a:r>
            <a:endParaRPr lang="en-US" dirty="0"/>
          </a:p>
        </p:txBody>
      </p:sp>
    </p:spTree>
    <p:extLst>
      <p:ext uri="{BB962C8B-B14F-4D97-AF65-F5344CB8AC3E}">
        <p14:creationId xmlns:p14="http://schemas.microsoft.com/office/powerpoint/2010/main" val="2452269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3">
            <a:extLst>
              <a:ext uri="{FF2B5EF4-FFF2-40B4-BE49-F238E27FC236}">
                <a16:creationId xmlns:a16="http://schemas.microsoft.com/office/drawing/2014/main" id="{5AB78E13-5940-7484-B983-88C3B781C73B}"/>
              </a:ext>
            </a:extLst>
          </p:cNvPr>
          <p:cNvSpPr>
            <a:spLocks noGrp="1"/>
          </p:cNvSpPr>
          <p:nvPr>
            <p:ph type="title"/>
          </p:nvPr>
        </p:nvSpPr>
        <p:spPr>
          <a:xfrm>
            <a:off x="758952" y="428075"/>
            <a:ext cx="10671048" cy="768096"/>
          </a:xfrm>
        </p:spPr>
        <p:txBody>
          <a:bodyPr/>
          <a:lstStyle/>
          <a:p>
            <a:r>
              <a:rPr lang="en-US" dirty="0"/>
              <a:t>CASE FUNCTIONS</a:t>
            </a:r>
          </a:p>
        </p:txBody>
      </p:sp>
      <p:sp>
        <p:nvSpPr>
          <p:cNvPr id="64" name="Title 3">
            <a:extLst>
              <a:ext uri="{FF2B5EF4-FFF2-40B4-BE49-F238E27FC236}">
                <a16:creationId xmlns:a16="http://schemas.microsoft.com/office/drawing/2014/main" id="{F5660E27-310F-3924-D982-CF9F7E649111}"/>
              </a:ext>
            </a:extLst>
          </p:cNvPr>
          <p:cNvSpPr txBox="1">
            <a:spLocks/>
          </p:cNvSpPr>
          <p:nvPr/>
        </p:nvSpPr>
        <p:spPr>
          <a:xfrm>
            <a:off x="-437388" y="1330114"/>
            <a:ext cx="5009388" cy="76809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endParaRPr lang="en-US" dirty="0"/>
          </a:p>
        </p:txBody>
      </p:sp>
      <p:graphicFrame>
        <p:nvGraphicFramePr>
          <p:cNvPr id="65" name="Table 64">
            <a:extLst>
              <a:ext uri="{FF2B5EF4-FFF2-40B4-BE49-F238E27FC236}">
                <a16:creationId xmlns:a16="http://schemas.microsoft.com/office/drawing/2014/main" id="{BD121D32-3955-A533-3AC3-B5C567E76730}"/>
              </a:ext>
            </a:extLst>
          </p:cNvPr>
          <p:cNvGraphicFramePr>
            <a:graphicFrameLocks noGrp="1"/>
          </p:cNvGraphicFramePr>
          <p:nvPr>
            <p:extLst>
              <p:ext uri="{D42A27DB-BD31-4B8C-83A1-F6EECF244321}">
                <p14:modId xmlns:p14="http://schemas.microsoft.com/office/powerpoint/2010/main" val="3329719712"/>
              </p:ext>
            </p:extLst>
          </p:nvPr>
        </p:nvGraphicFramePr>
        <p:xfrm>
          <a:off x="1045914" y="2232153"/>
          <a:ext cx="4430066" cy="640080"/>
        </p:xfrm>
        <a:graphic>
          <a:graphicData uri="http://schemas.openxmlformats.org/drawingml/2006/table">
            <a:tbl>
              <a:tblPr/>
              <a:tblGrid>
                <a:gridCol w="2215033">
                  <a:extLst>
                    <a:ext uri="{9D8B030D-6E8A-4147-A177-3AD203B41FA5}">
                      <a16:colId xmlns:a16="http://schemas.microsoft.com/office/drawing/2014/main" val="2806340849"/>
                    </a:ext>
                  </a:extLst>
                </a:gridCol>
                <a:gridCol w="2215033">
                  <a:extLst>
                    <a:ext uri="{9D8B030D-6E8A-4147-A177-3AD203B41FA5}">
                      <a16:colId xmlns:a16="http://schemas.microsoft.com/office/drawing/2014/main" val="2773261601"/>
                    </a:ext>
                  </a:extLst>
                </a:gridCol>
              </a:tblGrid>
              <a:tr h="0">
                <a:tc>
                  <a:txBody>
                    <a:bodyPr/>
                    <a:lstStyle/>
                    <a:p>
                      <a:pPr algn="l" fontAlgn="t"/>
                      <a:r>
                        <a:rPr lang="en-US" dirty="0">
                          <a:effectLst/>
                        </a:rPr>
                        <a:t>UPPER()</a:t>
                      </a:r>
                    </a:p>
                  </a:txBody>
                  <a:tcPr>
                    <a:lnL>
                      <a:noFill/>
                    </a:lnL>
                    <a:lnR>
                      <a:noFill/>
                    </a:lnR>
                    <a:lnT>
                      <a:noFill/>
                    </a:lnT>
                    <a:lnB>
                      <a:noFill/>
                    </a:lnB>
                    <a:solidFill>
                      <a:schemeClr val="bg1"/>
                    </a:solidFill>
                  </a:tcPr>
                </a:tc>
                <a:tc>
                  <a:txBody>
                    <a:bodyPr/>
                    <a:lstStyle/>
                    <a:p>
                      <a:pPr algn="l" fontAlgn="t"/>
                      <a:r>
                        <a:rPr lang="en-US" dirty="0">
                          <a:effectLst/>
                        </a:rPr>
                        <a:t>Upper  case all in parameter</a:t>
                      </a:r>
                    </a:p>
                  </a:txBody>
                  <a:tcPr>
                    <a:lnL>
                      <a:noFill/>
                    </a:lnL>
                    <a:lnR>
                      <a:noFill/>
                    </a:lnR>
                    <a:lnT>
                      <a:noFill/>
                    </a:lnT>
                    <a:lnB>
                      <a:noFill/>
                    </a:lnB>
                    <a:solidFill>
                      <a:schemeClr val="bg1"/>
                    </a:solidFill>
                  </a:tcPr>
                </a:tc>
                <a:extLst>
                  <a:ext uri="{0D108BD9-81ED-4DB2-BD59-A6C34878D82A}">
                    <a16:rowId xmlns:a16="http://schemas.microsoft.com/office/drawing/2014/main" val="2044300931"/>
                  </a:ext>
                </a:extLst>
              </a:tr>
            </a:tbl>
          </a:graphicData>
        </a:graphic>
      </p:graphicFrame>
      <p:sp>
        <p:nvSpPr>
          <p:cNvPr id="67" name="TextBox 66">
            <a:extLst>
              <a:ext uri="{FF2B5EF4-FFF2-40B4-BE49-F238E27FC236}">
                <a16:creationId xmlns:a16="http://schemas.microsoft.com/office/drawing/2014/main" id="{C58D61C6-5A8B-F2DC-1D3B-30C5D2DA18A8}"/>
              </a:ext>
            </a:extLst>
          </p:cNvPr>
          <p:cNvSpPr txBox="1"/>
          <p:nvPr/>
        </p:nvSpPr>
        <p:spPr>
          <a:xfrm>
            <a:off x="2721428" y="2970963"/>
            <a:ext cx="6313714" cy="923330"/>
          </a:xfrm>
          <a:prstGeom prst="rect">
            <a:avLst/>
          </a:prstGeom>
          <a:noFill/>
        </p:spPr>
        <p:txBody>
          <a:bodyPr wrap="square">
            <a:spAutoFit/>
          </a:bodyPr>
          <a:lstStyle/>
          <a:p>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SELECT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UPPER</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a:t>
            </a:r>
            <a:r>
              <a:rPr lang="en-US" sz="1800" b="0" i="0" u="none" strike="noStrike" baseline="0" dirty="0" err="1">
                <a:solidFill>
                  <a:srgbClr val="000000"/>
                </a:solidFill>
                <a:highlight>
                  <a:srgbClr val="FFFFFF"/>
                </a:highlight>
                <a:latin typeface="Courier"/>
              </a:rPr>
              <a:t>job_title</a:t>
            </a:r>
            <a:r>
              <a:rPr lang="en-US" sz="1800" b="0" i="0" u="none" strike="noStrike" baseline="0" dirty="0">
                <a:solidFill>
                  <a:srgbClr val="0000FF"/>
                </a:solidFill>
                <a:highlight>
                  <a:srgbClr val="FFFFFF"/>
                </a:highlight>
                <a:latin typeface="Courier"/>
              </a:rPr>
              <a:t>)</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FROM</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jobs</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WHERE</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UPPER</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a:t>
            </a:r>
            <a:r>
              <a:rPr lang="en-US" sz="1800" b="0" i="0" u="none" strike="noStrike" baseline="0" dirty="0" err="1">
                <a:solidFill>
                  <a:srgbClr val="000000"/>
                </a:solidFill>
                <a:highlight>
                  <a:srgbClr val="FFFFFF"/>
                </a:highlight>
                <a:latin typeface="Courier"/>
              </a:rPr>
              <a:t>job_title</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FF0000"/>
                </a:solidFill>
                <a:highlight>
                  <a:srgbClr val="FFFFFF"/>
                </a:highlight>
                <a:latin typeface="Courier"/>
              </a:rPr>
              <a:t>'PRESIDENT'</a:t>
            </a:r>
            <a:endParaRPr lang="en-US" dirty="0"/>
          </a:p>
        </p:txBody>
      </p:sp>
      <p:sp>
        <p:nvSpPr>
          <p:cNvPr id="73" name="TextBox 72">
            <a:extLst>
              <a:ext uri="{FF2B5EF4-FFF2-40B4-BE49-F238E27FC236}">
                <a16:creationId xmlns:a16="http://schemas.microsoft.com/office/drawing/2014/main" id="{CD2FB912-4F23-2D7F-18F7-EBB9D1CCC2A5}"/>
              </a:ext>
            </a:extLst>
          </p:cNvPr>
          <p:cNvSpPr txBox="1"/>
          <p:nvPr/>
        </p:nvSpPr>
        <p:spPr>
          <a:xfrm>
            <a:off x="2721428" y="4349820"/>
            <a:ext cx="6313714" cy="923330"/>
          </a:xfrm>
          <a:prstGeom prst="rect">
            <a:avLst/>
          </a:prstGeom>
          <a:noFill/>
        </p:spPr>
        <p:txBody>
          <a:bodyPr wrap="square">
            <a:spAutoFit/>
          </a:bodyPr>
          <a:lstStyle/>
          <a:p>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SELECT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UPPER</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a:t>
            </a:r>
            <a:r>
              <a:rPr lang="en-US" sz="1800" b="0" i="0" u="none" strike="noStrike" baseline="0" dirty="0" err="1">
                <a:solidFill>
                  <a:srgbClr val="000000"/>
                </a:solidFill>
                <a:highlight>
                  <a:srgbClr val="FFFFFF"/>
                </a:highlight>
                <a:latin typeface="Courier"/>
              </a:rPr>
              <a:t>job_title</a:t>
            </a:r>
            <a:r>
              <a:rPr lang="en-US" sz="1800" b="0" i="0" u="none" strike="noStrike" baseline="0" dirty="0">
                <a:solidFill>
                  <a:srgbClr val="0000FF"/>
                </a:solidFill>
                <a:highlight>
                  <a:srgbClr val="FFFFFF"/>
                </a:highlight>
                <a:latin typeface="Courier"/>
              </a:rPr>
              <a:t>)</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FROM</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jobs</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WHERE</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00"/>
                </a:solidFill>
                <a:highlight>
                  <a:srgbClr val="FFFFFF"/>
                </a:highlight>
                <a:latin typeface="Courier"/>
              </a:rPr>
              <a:t>job_title</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FF0000"/>
                </a:solidFill>
                <a:highlight>
                  <a:srgbClr val="FFFFFF"/>
                </a:highlight>
                <a:latin typeface="Courier"/>
              </a:rPr>
              <a:t>'PRESIDENT'</a:t>
            </a:r>
            <a:endParaRPr lang="en-US" sz="1800" b="0" i="0" u="none" strike="noStrike" baseline="0" dirty="0">
              <a:solidFill>
                <a:srgbClr val="000000"/>
              </a:solidFill>
              <a:highlight>
                <a:srgbClr val="FFFFFF"/>
              </a:highlight>
              <a:latin typeface="Courier"/>
            </a:endParaRPr>
          </a:p>
        </p:txBody>
      </p:sp>
      <p:sp>
        <p:nvSpPr>
          <p:cNvPr id="75" name="TextBox 74">
            <a:extLst>
              <a:ext uri="{FF2B5EF4-FFF2-40B4-BE49-F238E27FC236}">
                <a16:creationId xmlns:a16="http://schemas.microsoft.com/office/drawing/2014/main" id="{171C4247-7D0A-3049-2111-D900833336B6}"/>
              </a:ext>
            </a:extLst>
          </p:cNvPr>
          <p:cNvSpPr txBox="1"/>
          <p:nvPr/>
        </p:nvSpPr>
        <p:spPr>
          <a:xfrm>
            <a:off x="8411028" y="3237468"/>
            <a:ext cx="1473200" cy="369332"/>
          </a:xfrm>
          <a:prstGeom prst="rect">
            <a:avLst/>
          </a:prstGeom>
          <a:noFill/>
        </p:spPr>
        <p:txBody>
          <a:bodyPr wrap="square">
            <a:spAutoFit/>
          </a:bodyPr>
          <a:lstStyle/>
          <a:p>
            <a:r>
              <a:rPr lang="en-US" sz="1800" b="0" i="0" u="none" strike="noStrike" baseline="0" dirty="0">
                <a:solidFill>
                  <a:srgbClr val="FF0000"/>
                </a:solidFill>
                <a:highlight>
                  <a:srgbClr val="FFFFFF"/>
                </a:highlight>
                <a:latin typeface="Courier"/>
              </a:rPr>
              <a:t>w/ output</a:t>
            </a:r>
            <a:endParaRPr lang="en-US" dirty="0"/>
          </a:p>
        </p:txBody>
      </p:sp>
      <p:sp>
        <p:nvSpPr>
          <p:cNvPr id="76" name="TextBox 75">
            <a:extLst>
              <a:ext uri="{FF2B5EF4-FFF2-40B4-BE49-F238E27FC236}">
                <a16:creationId xmlns:a16="http://schemas.microsoft.com/office/drawing/2014/main" id="{3064966F-2DAE-0516-B955-CDE572699185}"/>
              </a:ext>
            </a:extLst>
          </p:cNvPr>
          <p:cNvSpPr txBox="1"/>
          <p:nvPr/>
        </p:nvSpPr>
        <p:spPr>
          <a:xfrm>
            <a:off x="8305799" y="4652609"/>
            <a:ext cx="1683658" cy="369332"/>
          </a:xfrm>
          <a:prstGeom prst="rect">
            <a:avLst/>
          </a:prstGeom>
          <a:noFill/>
        </p:spPr>
        <p:txBody>
          <a:bodyPr wrap="square">
            <a:spAutoFit/>
          </a:bodyPr>
          <a:lstStyle/>
          <a:p>
            <a:r>
              <a:rPr lang="en-US" sz="1800" b="0" i="0" u="none" strike="noStrike" baseline="0" dirty="0">
                <a:solidFill>
                  <a:srgbClr val="FF0000"/>
                </a:solidFill>
                <a:highlight>
                  <a:srgbClr val="FFFFFF"/>
                </a:highlight>
                <a:latin typeface="Courier"/>
              </a:rPr>
              <a:t>w/o output</a:t>
            </a:r>
            <a:endParaRPr lang="en-US" dirty="0"/>
          </a:p>
        </p:txBody>
      </p:sp>
    </p:spTree>
    <p:extLst>
      <p:ext uri="{BB962C8B-B14F-4D97-AF65-F5344CB8AC3E}">
        <p14:creationId xmlns:p14="http://schemas.microsoft.com/office/powerpoint/2010/main" val="33631116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3">
            <a:extLst>
              <a:ext uri="{FF2B5EF4-FFF2-40B4-BE49-F238E27FC236}">
                <a16:creationId xmlns:a16="http://schemas.microsoft.com/office/drawing/2014/main" id="{5AB78E13-5940-7484-B983-88C3B781C73B}"/>
              </a:ext>
            </a:extLst>
          </p:cNvPr>
          <p:cNvSpPr>
            <a:spLocks noGrp="1"/>
          </p:cNvSpPr>
          <p:nvPr>
            <p:ph type="title"/>
          </p:nvPr>
        </p:nvSpPr>
        <p:spPr>
          <a:xfrm>
            <a:off x="758952" y="428075"/>
            <a:ext cx="10671048" cy="768096"/>
          </a:xfrm>
        </p:spPr>
        <p:txBody>
          <a:bodyPr/>
          <a:lstStyle/>
          <a:p>
            <a:r>
              <a:rPr lang="en-US" dirty="0"/>
              <a:t>CASE FUNCTIONS</a:t>
            </a:r>
          </a:p>
        </p:txBody>
      </p:sp>
      <p:sp>
        <p:nvSpPr>
          <p:cNvPr id="64" name="Title 3">
            <a:extLst>
              <a:ext uri="{FF2B5EF4-FFF2-40B4-BE49-F238E27FC236}">
                <a16:creationId xmlns:a16="http://schemas.microsoft.com/office/drawing/2014/main" id="{F5660E27-310F-3924-D982-CF9F7E649111}"/>
              </a:ext>
            </a:extLst>
          </p:cNvPr>
          <p:cNvSpPr txBox="1">
            <a:spLocks/>
          </p:cNvSpPr>
          <p:nvPr/>
        </p:nvSpPr>
        <p:spPr>
          <a:xfrm>
            <a:off x="-437388" y="1330114"/>
            <a:ext cx="5009388" cy="76809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endParaRPr lang="en-US" dirty="0"/>
          </a:p>
        </p:txBody>
      </p:sp>
      <p:graphicFrame>
        <p:nvGraphicFramePr>
          <p:cNvPr id="65" name="Table 64">
            <a:extLst>
              <a:ext uri="{FF2B5EF4-FFF2-40B4-BE49-F238E27FC236}">
                <a16:creationId xmlns:a16="http://schemas.microsoft.com/office/drawing/2014/main" id="{BD121D32-3955-A533-3AC3-B5C567E76730}"/>
              </a:ext>
            </a:extLst>
          </p:cNvPr>
          <p:cNvGraphicFramePr>
            <a:graphicFrameLocks noGrp="1"/>
          </p:cNvGraphicFramePr>
          <p:nvPr>
            <p:extLst>
              <p:ext uri="{D42A27DB-BD31-4B8C-83A1-F6EECF244321}">
                <p14:modId xmlns:p14="http://schemas.microsoft.com/office/powerpoint/2010/main" val="690620099"/>
              </p:ext>
            </p:extLst>
          </p:nvPr>
        </p:nvGraphicFramePr>
        <p:xfrm>
          <a:off x="758952" y="1878397"/>
          <a:ext cx="4430066" cy="640080"/>
        </p:xfrm>
        <a:graphic>
          <a:graphicData uri="http://schemas.openxmlformats.org/drawingml/2006/table">
            <a:tbl>
              <a:tblPr/>
              <a:tblGrid>
                <a:gridCol w="2215033">
                  <a:extLst>
                    <a:ext uri="{9D8B030D-6E8A-4147-A177-3AD203B41FA5}">
                      <a16:colId xmlns:a16="http://schemas.microsoft.com/office/drawing/2014/main" val="2806340849"/>
                    </a:ext>
                  </a:extLst>
                </a:gridCol>
                <a:gridCol w="2215033">
                  <a:extLst>
                    <a:ext uri="{9D8B030D-6E8A-4147-A177-3AD203B41FA5}">
                      <a16:colId xmlns:a16="http://schemas.microsoft.com/office/drawing/2014/main" val="2773261601"/>
                    </a:ext>
                  </a:extLst>
                </a:gridCol>
              </a:tblGrid>
              <a:tr h="0">
                <a:tc>
                  <a:txBody>
                    <a:bodyPr/>
                    <a:lstStyle/>
                    <a:p>
                      <a:pPr algn="l" fontAlgn="t"/>
                      <a:r>
                        <a:rPr lang="en-US" dirty="0">
                          <a:effectLst/>
                        </a:rPr>
                        <a:t>INNITCAP()</a:t>
                      </a:r>
                    </a:p>
                  </a:txBody>
                  <a:tcPr>
                    <a:lnL>
                      <a:noFill/>
                    </a:lnL>
                    <a:lnR>
                      <a:noFill/>
                    </a:lnR>
                    <a:lnT>
                      <a:noFill/>
                    </a:lnT>
                    <a:lnB>
                      <a:noFill/>
                    </a:lnB>
                    <a:solidFill>
                      <a:schemeClr val="bg1"/>
                    </a:solidFill>
                  </a:tcPr>
                </a:tc>
                <a:tc>
                  <a:txBody>
                    <a:bodyPr/>
                    <a:lstStyle/>
                    <a:p>
                      <a:pPr algn="l" fontAlgn="t"/>
                      <a:r>
                        <a:rPr lang="en-US" dirty="0">
                          <a:effectLst/>
                        </a:rPr>
                        <a:t>Initialize the first letter in parameter</a:t>
                      </a:r>
                    </a:p>
                  </a:txBody>
                  <a:tcPr>
                    <a:lnL>
                      <a:noFill/>
                    </a:lnL>
                    <a:lnR>
                      <a:noFill/>
                    </a:lnR>
                    <a:lnT>
                      <a:noFill/>
                    </a:lnT>
                    <a:lnB>
                      <a:noFill/>
                    </a:lnB>
                    <a:solidFill>
                      <a:schemeClr val="bg1"/>
                    </a:solidFill>
                  </a:tcPr>
                </a:tc>
                <a:extLst>
                  <a:ext uri="{0D108BD9-81ED-4DB2-BD59-A6C34878D82A}">
                    <a16:rowId xmlns:a16="http://schemas.microsoft.com/office/drawing/2014/main" val="2044300931"/>
                  </a:ext>
                </a:extLst>
              </a:tr>
            </a:tbl>
          </a:graphicData>
        </a:graphic>
      </p:graphicFrame>
      <p:sp>
        <p:nvSpPr>
          <p:cNvPr id="67" name="TextBox 66">
            <a:extLst>
              <a:ext uri="{FF2B5EF4-FFF2-40B4-BE49-F238E27FC236}">
                <a16:creationId xmlns:a16="http://schemas.microsoft.com/office/drawing/2014/main" id="{C58D61C6-5A8B-F2DC-1D3B-30C5D2DA18A8}"/>
              </a:ext>
            </a:extLst>
          </p:cNvPr>
          <p:cNvSpPr txBox="1"/>
          <p:nvPr/>
        </p:nvSpPr>
        <p:spPr>
          <a:xfrm>
            <a:off x="2721428" y="2970963"/>
            <a:ext cx="6313714" cy="923330"/>
          </a:xfrm>
          <a:prstGeom prst="rect">
            <a:avLst/>
          </a:prstGeom>
          <a:noFill/>
        </p:spPr>
        <p:txBody>
          <a:bodyPr wrap="square">
            <a:spAutoFit/>
          </a:bodyPr>
          <a:lstStyle/>
          <a:p>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SELECT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UPPER</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a:t>
            </a:r>
            <a:r>
              <a:rPr lang="en-US" sz="1800" b="0" i="0" u="none" strike="noStrike" baseline="0" dirty="0" err="1">
                <a:solidFill>
                  <a:srgbClr val="000000"/>
                </a:solidFill>
                <a:highlight>
                  <a:srgbClr val="FFFFFF"/>
                </a:highlight>
                <a:latin typeface="Courier"/>
              </a:rPr>
              <a:t>job_title</a:t>
            </a:r>
            <a:r>
              <a:rPr lang="en-US" sz="1800" b="0" i="0" u="none" strike="noStrike" baseline="0" dirty="0">
                <a:solidFill>
                  <a:srgbClr val="0000FF"/>
                </a:solidFill>
                <a:highlight>
                  <a:srgbClr val="FFFFFF"/>
                </a:highlight>
                <a:latin typeface="Courier"/>
              </a:rPr>
              <a:t>)</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FROM</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jobs</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WHERE</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UPPER</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a:t>
            </a:r>
            <a:r>
              <a:rPr lang="en-US" sz="1800" b="0" i="0" u="none" strike="noStrike" baseline="0" dirty="0" err="1">
                <a:solidFill>
                  <a:srgbClr val="000000"/>
                </a:solidFill>
                <a:highlight>
                  <a:srgbClr val="FFFFFF"/>
                </a:highlight>
                <a:latin typeface="Courier"/>
              </a:rPr>
              <a:t>job_title</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FF0000"/>
                </a:solidFill>
                <a:highlight>
                  <a:srgbClr val="FFFFFF"/>
                </a:highlight>
                <a:latin typeface="Courier"/>
              </a:rPr>
              <a:t>'PRESIDENT'</a:t>
            </a:r>
            <a:endParaRPr lang="en-US" dirty="0"/>
          </a:p>
        </p:txBody>
      </p:sp>
      <p:sp>
        <p:nvSpPr>
          <p:cNvPr id="73" name="TextBox 72">
            <a:extLst>
              <a:ext uri="{FF2B5EF4-FFF2-40B4-BE49-F238E27FC236}">
                <a16:creationId xmlns:a16="http://schemas.microsoft.com/office/drawing/2014/main" id="{CD2FB912-4F23-2D7F-18F7-EBB9D1CCC2A5}"/>
              </a:ext>
            </a:extLst>
          </p:cNvPr>
          <p:cNvSpPr txBox="1"/>
          <p:nvPr/>
        </p:nvSpPr>
        <p:spPr>
          <a:xfrm>
            <a:off x="2721428" y="4349820"/>
            <a:ext cx="6313714" cy="923330"/>
          </a:xfrm>
          <a:prstGeom prst="rect">
            <a:avLst/>
          </a:prstGeom>
          <a:noFill/>
        </p:spPr>
        <p:txBody>
          <a:bodyPr wrap="square">
            <a:spAutoFit/>
          </a:bodyPr>
          <a:lstStyle/>
          <a:p>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SELECT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UPPER</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a:t>
            </a:r>
            <a:r>
              <a:rPr lang="en-US" sz="1800" b="0" i="0" u="none" strike="noStrike" baseline="0" dirty="0" err="1">
                <a:solidFill>
                  <a:srgbClr val="000000"/>
                </a:solidFill>
                <a:highlight>
                  <a:srgbClr val="FFFFFF"/>
                </a:highlight>
                <a:latin typeface="Courier"/>
              </a:rPr>
              <a:t>job_title</a:t>
            </a:r>
            <a:r>
              <a:rPr lang="en-US" sz="1800" b="0" i="0" u="none" strike="noStrike" baseline="0" dirty="0">
                <a:solidFill>
                  <a:srgbClr val="0000FF"/>
                </a:solidFill>
                <a:highlight>
                  <a:srgbClr val="FFFFFF"/>
                </a:highlight>
                <a:latin typeface="Courier"/>
              </a:rPr>
              <a:t>)</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FROM</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jobs</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WHERE</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00"/>
                </a:solidFill>
                <a:highlight>
                  <a:srgbClr val="FFFFFF"/>
                </a:highlight>
                <a:latin typeface="Courier"/>
              </a:rPr>
              <a:t>job_title</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FF0000"/>
                </a:solidFill>
                <a:highlight>
                  <a:srgbClr val="FFFFFF"/>
                </a:highlight>
                <a:latin typeface="Courier"/>
              </a:rPr>
              <a:t>'PRESIDENT'</a:t>
            </a:r>
            <a:endParaRPr lang="en-US" sz="1800" b="0" i="0" u="none" strike="noStrike" baseline="0" dirty="0">
              <a:solidFill>
                <a:srgbClr val="000000"/>
              </a:solidFill>
              <a:highlight>
                <a:srgbClr val="FFFFFF"/>
              </a:highlight>
              <a:latin typeface="Courier"/>
            </a:endParaRPr>
          </a:p>
        </p:txBody>
      </p:sp>
      <p:sp>
        <p:nvSpPr>
          <p:cNvPr id="75" name="TextBox 74">
            <a:extLst>
              <a:ext uri="{FF2B5EF4-FFF2-40B4-BE49-F238E27FC236}">
                <a16:creationId xmlns:a16="http://schemas.microsoft.com/office/drawing/2014/main" id="{171C4247-7D0A-3049-2111-D900833336B6}"/>
              </a:ext>
            </a:extLst>
          </p:cNvPr>
          <p:cNvSpPr txBox="1"/>
          <p:nvPr/>
        </p:nvSpPr>
        <p:spPr>
          <a:xfrm>
            <a:off x="8411028" y="3237468"/>
            <a:ext cx="1473200" cy="369332"/>
          </a:xfrm>
          <a:prstGeom prst="rect">
            <a:avLst/>
          </a:prstGeom>
          <a:noFill/>
        </p:spPr>
        <p:txBody>
          <a:bodyPr wrap="square">
            <a:spAutoFit/>
          </a:bodyPr>
          <a:lstStyle/>
          <a:p>
            <a:r>
              <a:rPr lang="en-US" sz="1800" b="0" i="0" u="none" strike="noStrike" baseline="0" dirty="0">
                <a:solidFill>
                  <a:srgbClr val="FF0000"/>
                </a:solidFill>
                <a:highlight>
                  <a:srgbClr val="FFFFFF"/>
                </a:highlight>
                <a:latin typeface="Courier"/>
              </a:rPr>
              <a:t>w/ output</a:t>
            </a:r>
            <a:endParaRPr lang="en-US" dirty="0"/>
          </a:p>
        </p:txBody>
      </p:sp>
      <p:sp>
        <p:nvSpPr>
          <p:cNvPr id="76" name="TextBox 75">
            <a:extLst>
              <a:ext uri="{FF2B5EF4-FFF2-40B4-BE49-F238E27FC236}">
                <a16:creationId xmlns:a16="http://schemas.microsoft.com/office/drawing/2014/main" id="{3064966F-2DAE-0516-B955-CDE572699185}"/>
              </a:ext>
            </a:extLst>
          </p:cNvPr>
          <p:cNvSpPr txBox="1"/>
          <p:nvPr/>
        </p:nvSpPr>
        <p:spPr>
          <a:xfrm>
            <a:off x="8305799" y="4652609"/>
            <a:ext cx="1683658" cy="369332"/>
          </a:xfrm>
          <a:prstGeom prst="rect">
            <a:avLst/>
          </a:prstGeom>
          <a:noFill/>
        </p:spPr>
        <p:txBody>
          <a:bodyPr wrap="square">
            <a:spAutoFit/>
          </a:bodyPr>
          <a:lstStyle/>
          <a:p>
            <a:r>
              <a:rPr lang="en-US" sz="1800" b="0" i="0" u="none" strike="noStrike" baseline="0" dirty="0">
                <a:solidFill>
                  <a:srgbClr val="FF0000"/>
                </a:solidFill>
                <a:highlight>
                  <a:srgbClr val="FFFFFF"/>
                </a:highlight>
                <a:latin typeface="Courier"/>
              </a:rPr>
              <a:t>w/o output</a:t>
            </a:r>
            <a:endParaRPr lang="en-US" dirty="0"/>
          </a:p>
        </p:txBody>
      </p:sp>
    </p:spTree>
    <p:extLst>
      <p:ext uri="{BB962C8B-B14F-4D97-AF65-F5344CB8AC3E}">
        <p14:creationId xmlns:p14="http://schemas.microsoft.com/office/powerpoint/2010/main" val="995584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t>AGENDA</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p:txBody>
          <a:bodyPr/>
          <a:lstStyle/>
          <a:p>
            <a:r>
              <a:rPr lang="en-US" dirty="0"/>
              <a:t>Basic and Advance SQL</a:t>
            </a:r>
          </a:p>
          <a:p>
            <a:endParaRPr lang="en-US" dirty="0"/>
          </a:p>
        </p:txBody>
      </p:sp>
    </p:spTree>
    <p:extLst>
      <p:ext uri="{BB962C8B-B14F-4D97-AF65-F5344CB8AC3E}">
        <p14:creationId xmlns:p14="http://schemas.microsoft.com/office/powerpoint/2010/main" val="38555318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05431F-1B76-20ED-68C2-1CA606DAE82D}"/>
              </a:ext>
            </a:extLst>
          </p:cNvPr>
          <p:cNvSpPr>
            <a:spLocks noGrp="1"/>
          </p:cNvSpPr>
          <p:nvPr>
            <p:ph type="title"/>
          </p:nvPr>
        </p:nvSpPr>
        <p:spPr/>
        <p:txBody>
          <a:bodyPr/>
          <a:lstStyle/>
          <a:p>
            <a:r>
              <a:rPr lang="en-US" dirty="0"/>
              <a:t>CHARACTER FUNCTIONS</a:t>
            </a:r>
          </a:p>
        </p:txBody>
      </p:sp>
      <p:pic>
        <p:nvPicPr>
          <p:cNvPr id="5" name="Picture 4">
            <a:extLst>
              <a:ext uri="{FF2B5EF4-FFF2-40B4-BE49-F238E27FC236}">
                <a16:creationId xmlns:a16="http://schemas.microsoft.com/office/drawing/2014/main" id="{73E771A9-47C0-D05D-D75D-0F633881DC86}"/>
              </a:ext>
            </a:extLst>
          </p:cNvPr>
          <p:cNvPicPr>
            <a:picLocks noChangeAspect="1"/>
          </p:cNvPicPr>
          <p:nvPr/>
        </p:nvPicPr>
        <p:blipFill rotWithShape="1">
          <a:blip r:embed="rId3"/>
          <a:srcRect r="49326"/>
          <a:stretch/>
        </p:blipFill>
        <p:spPr>
          <a:xfrm>
            <a:off x="374305" y="1683657"/>
            <a:ext cx="2296324" cy="4296228"/>
          </a:xfrm>
          <a:prstGeom prst="rect">
            <a:avLst/>
          </a:prstGeom>
        </p:spPr>
      </p:pic>
      <p:sp>
        <p:nvSpPr>
          <p:cNvPr id="7" name="TextBox 6">
            <a:extLst>
              <a:ext uri="{FF2B5EF4-FFF2-40B4-BE49-F238E27FC236}">
                <a16:creationId xmlns:a16="http://schemas.microsoft.com/office/drawing/2014/main" id="{98886780-2BDD-8708-6103-B194E8FB2D18}"/>
              </a:ext>
            </a:extLst>
          </p:cNvPr>
          <p:cNvSpPr txBox="1"/>
          <p:nvPr/>
        </p:nvSpPr>
        <p:spPr>
          <a:xfrm>
            <a:off x="2675581" y="2566139"/>
            <a:ext cx="8754419" cy="369332"/>
          </a:xfrm>
          <a:prstGeom prst="rect">
            <a:avLst/>
          </a:prstGeom>
          <a:noFill/>
        </p:spPr>
        <p:txBody>
          <a:bodyPr wrap="square">
            <a:spAutoFit/>
          </a:bodyPr>
          <a:lstStyle/>
          <a:p>
            <a:r>
              <a:rPr lang="en-US" sz="1800" b="0" i="0" u="none" strike="noStrike" baseline="0" dirty="0">
                <a:solidFill>
                  <a:srgbClr val="0000FF"/>
                </a:solidFill>
                <a:highlight>
                  <a:srgbClr val="FFFFFF"/>
                </a:highlight>
                <a:latin typeface="Courier"/>
              </a:rPr>
              <a:t>SUBSTR:  SELECT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SUBSTR</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a:t>
            </a:r>
            <a:r>
              <a:rPr lang="en-US" sz="1800" b="0" i="0" u="none" strike="noStrike" baseline="0" dirty="0" err="1">
                <a:solidFill>
                  <a:srgbClr val="000000"/>
                </a:solidFill>
                <a:highlight>
                  <a:srgbClr val="FFFFFF"/>
                </a:highlight>
                <a:latin typeface="Courier"/>
              </a:rPr>
              <a:t>first_name</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0000"/>
                </a:solidFill>
                <a:highlight>
                  <a:srgbClr val="FFFFFF"/>
                </a:highlight>
                <a:latin typeface="Courier"/>
              </a:rPr>
              <a:t>2</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0000"/>
                </a:solidFill>
                <a:highlight>
                  <a:srgbClr val="FFFFFF"/>
                </a:highlight>
                <a:latin typeface="Courier"/>
              </a:rPr>
              <a:t>10</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FROM</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employees</a:t>
            </a:r>
            <a:endParaRPr lang="en-US" dirty="0"/>
          </a:p>
        </p:txBody>
      </p:sp>
      <p:sp>
        <p:nvSpPr>
          <p:cNvPr id="8" name="TextBox 7">
            <a:extLst>
              <a:ext uri="{FF2B5EF4-FFF2-40B4-BE49-F238E27FC236}">
                <a16:creationId xmlns:a16="http://schemas.microsoft.com/office/drawing/2014/main" id="{2C935939-A560-0511-7DB9-A0001A140D51}"/>
              </a:ext>
            </a:extLst>
          </p:cNvPr>
          <p:cNvSpPr txBox="1"/>
          <p:nvPr/>
        </p:nvSpPr>
        <p:spPr>
          <a:xfrm>
            <a:off x="4506399" y="1429034"/>
            <a:ext cx="4100572" cy="646331"/>
          </a:xfrm>
          <a:prstGeom prst="rect">
            <a:avLst/>
          </a:prstGeom>
          <a:noFill/>
        </p:spPr>
        <p:txBody>
          <a:bodyPr wrap="square">
            <a:spAutoFit/>
          </a:bodyPr>
          <a:lstStyle/>
          <a:p>
            <a:r>
              <a:rPr lang="en-US" sz="1800" b="0" i="0" u="none" strike="noStrike" baseline="0" dirty="0">
                <a:solidFill>
                  <a:srgbClr val="FF0000"/>
                </a:solidFill>
                <a:highlight>
                  <a:srgbClr val="FFFFFF"/>
                </a:highlight>
                <a:latin typeface="Courier"/>
              </a:rPr>
              <a:t>TIP: Learn the parameters on each function </a:t>
            </a:r>
            <a:endParaRPr lang="en-US" dirty="0"/>
          </a:p>
        </p:txBody>
      </p:sp>
      <p:sp>
        <p:nvSpPr>
          <p:cNvPr id="9" name="TextBox 8">
            <a:extLst>
              <a:ext uri="{FF2B5EF4-FFF2-40B4-BE49-F238E27FC236}">
                <a16:creationId xmlns:a16="http://schemas.microsoft.com/office/drawing/2014/main" id="{89456A37-8488-1C4F-F527-FF704EA3D511}"/>
              </a:ext>
            </a:extLst>
          </p:cNvPr>
          <p:cNvSpPr txBox="1"/>
          <p:nvPr/>
        </p:nvSpPr>
        <p:spPr>
          <a:xfrm>
            <a:off x="3681846" y="2196807"/>
            <a:ext cx="7276439" cy="369332"/>
          </a:xfrm>
          <a:prstGeom prst="rect">
            <a:avLst/>
          </a:prstGeom>
          <a:noFill/>
        </p:spPr>
        <p:txBody>
          <a:bodyPr wrap="square">
            <a:spAutoFit/>
          </a:bodyPr>
          <a:lstStyle/>
          <a:p>
            <a:r>
              <a:rPr lang="en-US" dirty="0"/>
              <a:t>1</a:t>
            </a:r>
            <a:r>
              <a:rPr lang="en-US" baseline="30000" dirty="0"/>
              <a:t>st</a:t>
            </a:r>
            <a:r>
              <a:rPr lang="en-US" dirty="0"/>
              <a:t> String value,  2</a:t>
            </a:r>
            <a:r>
              <a:rPr lang="en-US" baseline="30000" dirty="0"/>
              <a:t>nd</a:t>
            </a:r>
            <a:r>
              <a:rPr lang="en-US" dirty="0"/>
              <a:t> Place of word,  3</a:t>
            </a:r>
            <a:r>
              <a:rPr lang="en-US" baseline="30000" dirty="0"/>
              <a:t>rd</a:t>
            </a:r>
            <a:r>
              <a:rPr lang="en-US" dirty="0"/>
              <a:t> How many words will return</a:t>
            </a:r>
          </a:p>
        </p:txBody>
      </p:sp>
      <p:sp>
        <p:nvSpPr>
          <p:cNvPr id="10" name="TextBox 9">
            <a:extLst>
              <a:ext uri="{FF2B5EF4-FFF2-40B4-BE49-F238E27FC236}">
                <a16:creationId xmlns:a16="http://schemas.microsoft.com/office/drawing/2014/main" id="{70F5A6D2-62A4-FB8E-41CB-C682641E8A54}"/>
              </a:ext>
            </a:extLst>
          </p:cNvPr>
          <p:cNvSpPr txBox="1"/>
          <p:nvPr/>
        </p:nvSpPr>
        <p:spPr>
          <a:xfrm>
            <a:off x="2675581" y="3097082"/>
            <a:ext cx="9516419" cy="369332"/>
          </a:xfrm>
          <a:prstGeom prst="rect">
            <a:avLst/>
          </a:prstGeom>
          <a:noFill/>
        </p:spPr>
        <p:txBody>
          <a:bodyPr wrap="square">
            <a:spAutoFit/>
          </a:bodyPr>
          <a:lstStyle/>
          <a:p>
            <a:r>
              <a:rPr lang="en-US" sz="1800" b="0" i="0" u="none" strike="noStrike" baseline="0" dirty="0">
                <a:solidFill>
                  <a:srgbClr val="0000FF"/>
                </a:solidFill>
                <a:highlight>
                  <a:srgbClr val="FFFFFF"/>
                </a:highlight>
                <a:latin typeface="Courier"/>
              </a:rPr>
              <a:t>INSTR:  SELECT</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00"/>
                </a:solidFill>
                <a:highlight>
                  <a:srgbClr val="FFFFFF"/>
                </a:highlight>
                <a:latin typeface="Courier"/>
              </a:rPr>
              <a:t>first_name</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INSTR</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a:t>
            </a:r>
            <a:r>
              <a:rPr lang="en-US" sz="1800" b="0" i="0" u="none" strike="noStrike" baseline="0" dirty="0" err="1">
                <a:solidFill>
                  <a:srgbClr val="000000"/>
                </a:solidFill>
                <a:highlight>
                  <a:srgbClr val="FFFFFF"/>
                </a:highlight>
                <a:latin typeface="Courier"/>
              </a:rPr>
              <a:t>first_name</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FF0000"/>
                </a:solidFill>
                <a:highlight>
                  <a:srgbClr val="FFFFFF"/>
                </a:highlight>
                <a:latin typeface="Courier"/>
              </a:rPr>
              <a:t>'a'</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FROM</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employees</a:t>
            </a:r>
            <a:endParaRPr lang="en-US" dirty="0"/>
          </a:p>
        </p:txBody>
      </p:sp>
      <p:sp>
        <p:nvSpPr>
          <p:cNvPr id="11" name="TextBox 10">
            <a:extLst>
              <a:ext uri="{FF2B5EF4-FFF2-40B4-BE49-F238E27FC236}">
                <a16:creationId xmlns:a16="http://schemas.microsoft.com/office/drawing/2014/main" id="{EC394221-5067-7EB8-FE58-F3D4D3E0BD1A}"/>
              </a:ext>
            </a:extLst>
          </p:cNvPr>
          <p:cNvSpPr txBox="1"/>
          <p:nvPr/>
        </p:nvSpPr>
        <p:spPr>
          <a:xfrm>
            <a:off x="2675581" y="3680189"/>
            <a:ext cx="9516419" cy="646331"/>
          </a:xfrm>
          <a:prstGeom prst="rect">
            <a:avLst/>
          </a:prstGeom>
          <a:noFill/>
        </p:spPr>
        <p:txBody>
          <a:bodyPr wrap="square">
            <a:spAutoFit/>
          </a:bodyPr>
          <a:lstStyle/>
          <a:p>
            <a:r>
              <a:rPr lang="en-US" sz="1800" b="0" i="0" u="none" strike="noStrike" baseline="0" dirty="0">
                <a:solidFill>
                  <a:srgbClr val="0000FF"/>
                </a:solidFill>
                <a:highlight>
                  <a:srgbClr val="FFFFFF"/>
                </a:highlight>
                <a:latin typeface="Courier"/>
              </a:rPr>
              <a:t>REPLACE:  </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SELECT</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00"/>
                </a:solidFill>
                <a:highlight>
                  <a:srgbClr val="FFFFFF"/>
                </a:highlight>
                <a:latin typeface="Courier"/>
              </a:rPr>
              <a:t>first_name</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REPLACE</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a:t>
            </a:r>
            <a:r>
              <a:rPr lang="en-US" sz="1800" b="0" i="0" u="none" strike="noStrike" baseline="0" dirty="0" err="1">
                <a:solidFill>
                  <a:srgbClr val="000000"/>
                </a:solidFill>
                <a:highlight>
                  <a:srgbClr val="FFFFFF"/>
                </a:highlight>
                <a:latin typeface="Courier"/>
              </a:rPr>
              <a:t>first_name</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FF0000"/>
                </a:solidFill>
                <a:highlight>
                  <a:srgbClr val="FFFFFF"/>
                </a:highlight>
                <a:latin typeface="Courier"/>
              </a:rPr>
              <a:t>'a'</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FF0000"/>
                </a:solidFill>
                <a:highlight>
                  <a:srgbClr val="FFFFFF"/>
                </a:highlight>
                <a:latin typeface="Courier"/>
              </a:rPr>
              <a:t>'o’</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p>
          <a:p>
            <a:r>
              <a:rPr lang="en-US"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FROM</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employees</a:t>
            </a:r>
            <a:endParaRPr lang="en-US" dirty="0"/>
          </a:p>
        </p:txBody>
      </p:sp>
      <p:sp>
        <p:nvSpPr>
          <p:cNvPr id="12" name="TextBox 11">
            <a:extLst>
              <a:ext uri="{FF2B5EF4-FFF2-40B4-BE49-F238E27FC236}">
                <a16:creationId xmlns:a16="http://schemas.microsoft.com/office/drawing/2014/main" id="{B54D9E00-7D3E-11BA-9A62-03A35AAD8A89}"/>
              </a:ext>
            </a:extLst>
          </p:cNvPr>
          <p:cNvSpPr txBox="1"/>
          <p:nvPr/>
        </p:nvSpPr>
        <p:spPr>
          <a:xfrm>
            <a:off x="2670629" y="4326520"/>
            <a:ext cx="9516419" cy="646331"/>
          </a:xfrm>
          <a:prstGeom prst="rect">
            <a:avLst/>
          </a:prstGeom>
          <a:noFill/>
        </p:spPr>
        <p:txBody>
          <a:bodyPr wrap="square">
            <a:spAutoFit/>
          </a:bodyPr>
          <a:lstStyle/>
          <a:p>
            <a:r>
              <a:rPr lang="en-US" sz="1800" b="0" i="0" u="none" strike="noStrike" baseline="0" dirty="0">
                <a:solidFill>
                  <a:srgbClr val="0000FF"/>
                </a:solidFill>
                <a:highlight>
                  <a:srgbClr val="FFFFFF"/>
                </a:highlight>
                <a:latin typeface="Courier"/>
              </a:rPr>
              <a:t>LPAD:  </a:t>
            </a:r>
            <a:r>
              <a:rPr lang="en-US" sz="1800" b="0" i="0" u="none" strike="noStrike" baseline="0" dirty="0">
                <a:solidFill>
                  <a:srgbClr val="000000"/>
                </a:solidFill>
                <a:highlight>
                  <a:srgbClr val="FFFFFF"/>
                </a:highlight>
                <a:latin typeface="Courier"/>
              </a:rPr>
              <a:t> </a:t>
            </a:r>
            <a:r>
              <a:rPr lang="en-US" sz="1800" b="0" i="0" u="sng" strike="noStrike" baseline="0" dirty="0">
                <a:solidFill>
                  <a:srgbClr val="0000FF"/>
                </a:solidFill>
                <a:highlight>
                  <a:srgbClr val="FFFFFF"/>
                </a:highlight>
                <a:latin typeface="Courier"/>
              </a:rPr>
              <a:t>SELECT</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00"/>
                </a:solidFill>
                <a:highlight>
                  <a:srgbClr val="FFFFFF"/>
                </a:highlight>
                <a:latin typeface="Courier"/>
              </a:rPr>
              <a:t>min_salary</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LPAD(</a:t>
            </a:r>
            <a:r>
              <a:rPr lang="en-US" sz="1800" b="0" i="0" u="none" strike="noStrike" baseline="0" dirty="0" err="1">
                <a:solidFill>
                  <a:srgbClr val="000000"/>
                </a:solidFill>
                <a:highlight>
                  <a:srgbClr val="FFFFFF"/>
                </a:highlight>
                <a:latin typeface="Courier"/>
              </a:rPr>
              <a:t>min_salary</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0000"/>
                </a:solidFill>
                <a:highlight>
                  <a:srgbClr val="FFFFFF"/>
                </a:highlight>
                <a:latin typeface="Courier"/>
              </a:rPr>
              <a:t>2</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FF0000"/>
                </a:solidFill>
                <a:highlight>
                  <a:srgbClr val="FFFFFF"/>
                </a:highlight>
                <a:latin typeface="Courier"/>
              </a:rPr>
              <a:t>'*’</a:t>
            </a:r>
            <a:r>
              <a:rPr lang="en-US" sz="1800" b="0" i="0" u="none" strike="noStrike" baseline="0" dirty="0">
                <a:solidFill>
                  <a:srgbClr val="0000FF"/>
                </a:solidFill>
                <a:highlight>
                  <a:srgbClr val="FFFFFF"/>
                </a:highlight>
                <a:latin typeface="Courier"/>
              </a:rPr>
              <a:t>)</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FROM</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jobs</a:t>
            </a:r>
            <a:endParaRPr lang="en-US" dirty="0"/>
          </a:p>
        </p:txBody>
      </p:sp>
      <p:sp>
        <p:nvSpPr>
          <p:cNvPr id="13" name="TextBox 12">
            <a:extLst>
              <a:ext uri="{FF2B5EF4-FFF2-40B4-BE49-F238E27FC236}">
                <a16:creationId xmlns:a16="http://schemas.microsoft.com/office/drawing/2014/main" id="{D98C6CBA-6C63-CF5D-E0F9-815BA44D2274}"/>
              </a:ext>
            </a:extLst>
          </p:cNvPr>
          <p:cNvSpPr txBox="1"/>
          <p:nvPr/>
        </p:nvSpPr>
        <p:spPr>
          <a:xfrm>
            <a:off x="2675581" y="4863460"/>
            <a:ext cx="9516419" cy="646331"/>
          </a:xfrm>
          <a:prstGeom prst="rect">
            <a:avLst/>
          </a:prstGeom>
          <a:noFill/>
        </p:spPr>
        <p:txBody>
          <a:bodyPr wrap="square">
            <a:spAutoFit/>
          </a:bodyPr>
          <a:lstStyle/>
          <a:p>
            <a:r>
              <a:rPr lang="en-US" dirty="0">
                <a:solidFill>
                  <a:srgbClr val="0000FF"/>
                </a:solidFill>
                <a:highlight>
                  <a:srgbClr val="FFFFFF"/>
                </a:highlight>
                <a:latin typeface="Courier"/>
              </a:rPr>
              <a:t>R</a:t>
            </a:r>
            <a:r>
              <a:rPr lang="en-US" sz="1800" b="0" i="0" u="none" strike="noStrike" baseline="0" dirty="0">
                <a:solidFill>
                  <a:srgbClr val="0000FF"/>
                </a:solidFill>
                <a:highlight>
                  <a:srgbClr val="FFFFFF"/>
                </a:highlight>
                <a:latin typeface="Courier"/>
              </a:rPr>
              <a:t>PAD:  </a:t>
            </a:r>
            <a:r>
              <a:rPr lang="en-US" sz="1800" b="0" i="0" u="none" strike="noStrike" baseline="0" dirty="0">
                <a:solidFill>
                  <a:srgbClr val="000000"/>
                </a:solidFill>
                <a:highlight>
                  <a:srgbClr val="FFFFFF"/>
                </a:highlight>
                <a:latin typeface="Courier"/>
              </a:rPr>
              <a:t> </a:t>
            </a:r>
            <a:r>
              <a:rPr lang="en-US" sz="1800" b="0" i="0" u="sng" strike="noStrike" baseline="0" dirty="0">
                <a:solidFill>
                  <a:srgbClr val="0000FF"/>
                </a:solidFill>
                <a:highlight>
                  <a:srgbClr val="FFFFFF"/>
                </a:highlight>
                <a:latin typeface="Courier"/>
              </a:rPr>
              <a:t>SELECT</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00"/>
                </a:solidFill>
                <a:highlight>
                  <a:srgbClr val="FFFFFF"/>
                </a:highlight>
                <a:latin typeface="Courier"/>
              </a:rPr>
              <a:t>min_salary</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dirty="0">
                <a:solidFill>
                  <a:srgbClr val="0000FF"/>
                </a:solidFill>
                <a:highlight>
                  <a:srgbClr val="FFFFFF"/>
                </a:highlight>
                <a:latin typeface="Courier"/>
              </a:rPr>
              <a:t>R</a:t>
            </a:r>
            <a:r>
              <a:rPr lang="en-US" sz="1800" b="0" i="0" u="none" strike="noStrike" baseline="0" dirty="0">
                <a:solidFill>
                  <a:srgbClr val="0000FF"/>
                </a:solidFill>
                <a:highlight>
                  <a:srgbClr val="FFFFFF"/>
                </a:highlight>
                <a:latin typeface="Courier"/>
              </a:rPr>
              <a:t>PAD(</a:t>
            </a:r>
            <a:r>
              <a:rPr lang="en-US" sz="1800" b="0" i="0" u="none" strike="noStrike" baseline="0" dirty="0" err="1">
                <a:solidFill>
                  <a:srgbClr val="000000"/>
                </a:solidFill>
                <a:highlight>
                  <a:srgbClr val="FFFFFF"/>
                </a:highlight>
                <a:latin typeface="Courier"/>
              </a:rPr>
              <a:t>min_salary</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0000"/>
                </a:solidFill>
                <a:highlight>
                  <a:srgbClr val="FFFFFF"/>
                </a:highlight>
                <a:latin typeface="Courier"/>
              </a:rPr>
              <a:t>2</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FF0000"/>
                </a:solidFill>
                <a:highlight>
                  <a:srgbClr val="FFFFFF"/>
                </a:highlight>
                <a:latin typeface="Courier"/>
              </a:rPr>
              <a:t>'*’</a:t>
            </a:r>
            <a:r>
              <a:rPr lang="en-US" sz="1800" b="0" i="0" u="none" strike="noStrike" baseline="0" dirty="0">
                <a:solidFill>
                  <a:srgbClr val="0000FF"/>
                </a:solidFill>
                <a:highlight>
                  <a:srgbClr val="FFFFFF"/>
                </a:highlight>
                <a:latin typeface="Courier"/>
              </a:rPr>
              <a:t>)</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FROM</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jobs</a:t>
            </a:r>
            <a:endParaRPr lang="en-US" dirty="0"/>
          </a:p>
        </p:txBody>
      </p:sp>
      <p:sp>
        <p:nvSpPr>
          <p:cNvPr id="14" name="TextBox 13">
            <a:extLst>
              <a:ext uri="{FF2B5EF4-FFF2-40B4-BE49-F238E27FC236}">
                <a16:creationId xmlns:a16="http://schemas.microsoft.com/office/drawing/2014/main" id="{9D95B6A4-06D0-2C83-BC46-C57424106B17}"/>
              </a:ext>
            </a:extLst>
          </p:cNvPr>
          <p:cNvSpPr txBox="1"/>
          <p:nvPr/>
        </p:nvSpPr>
        <p:spPr>
          <a:xfrm>
            <a:off x="2670628" y="5408903"/>
            <a:ext cx="9516419" cy="369332"/>
          </a:xfrm>
          <a:prstGeom prst="rect">
            <a:avLst/>
          </a:prstGeom>
          <a:noFill/>
        </p:spPr>
        <p:txBody>
          <a:bodyPr wrap="square">
            <a:spAutoFit/>
          </a:bodyPr>
          <a:lstStyle/>
          <a:p>
            <a:r>
              <a:rPr lang="en-US" dirty="0">
                <a:solidFill>
                  <a:srgbClr val="0000FF"/>
                </a:solidFill>
                <a:highlight>
                  <a:srgbClr val="FFFFFF"/>
                </a:highlight>
                <a:latin typeface="Courier"/>
              </a:rPr>
              <a:t>TRIM</a:t>
            </a:r>
            <a:r>
              <a:rPr lang="en-US" sz="1800" b="0" i="0" u="none" strike="noStrike" baseline="0" dirty="0">
                <a:solidFill>
                  <a:srgbClr val="0000FF"/>
                </a:solidFill>
                <a:highlight>
                  <a:srgbClr val="FFFFFF"/>
                </a:highlight>
                <a:latin typeface="Courier"/>
              </a:rPr>
              <a:t>:  </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SELECT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TRIM(</a:t>
            </a:r>
            <a:r>
              <a:rPr lang="en-US" dirty="0">
                <a:solidFill>
                  <a:srgbClr val="FF0000"/>
                </a:solidFill>
                <a:highlight>
                  <a:srgbClr val="FFFFFF"/>
                </a:highlight>
                <a:latin typeface="Courier"/>
              </a:rPr>
              <a:t> </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FROM</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FF0000"/>
                </a:solidFill>
                <a:highlight>
                  <a:srgbClr val="FFFFFF"/>
                </a:highlight>
                <a:latin typeface="Courier"/>
              </a:rPr>
              <a:t>'HelloWorld'</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from</a:t>
            </a:r>
            <a:r>
              <a:rPr lang="en-US" sz="1800" b="0" i="0" u="none" strike="noStrike" baseline="0" dirty="0">
                <a:solidFill>
                  <a:srgbClr val="000000"/>
                </a:solidFill>
                <a:highlight>
                  <a:srgbClr val="FFFFFF"/>
                </a:highlight>
                <a:latin typeface="Courier"/>
              </a:rPr>
              <a:t> dual</a:t>
            </a:r>
            <a:endParaRPr lang="en-US" dirty="0"/>
          </a:p>
        </p:txBody>
      </p:sp>
      <p:sp>
        <p:nvSpPr>
          <p:cNvPr id="15" name="TextBox 14">
            <a:extLst>
              <a:ext uri="{FF2B5EF4-FFF2-40B4-BE49-F238E27FC236}">
                <a16:creationId xmlns:a16="http://schemas.microsoft.com/office/drawing/2014/main" id="{13970F49-0CC5-00E1-8376-22028C24965C}"/>
              </a:ext>
            </a:extLst>
          </p:cNvPr>
          <p:cNvSpPr txBox="1"/>
          <p:nvPr/>
        </p:nvSpPr>
        <p:spPr>
          <a:xfrm>
            <a:off x="2859028" y="5685902"/>
            <a:ext cx="5443144" cy="369332"/>
          </a:xfrm>
          <a:prstGeom prst="rect">
            <a:avLst/>
          </a:prstGeom>
          <a:noFill/>
        </p:spPr>
        <p:txBody>
          <a:bodyPr wrap="square">
            <a:spAutoFit/>
          </a:bodyPr>
          <a:lstStyle/>
          <a:p>
            <a:r>
              <a:rPr lang="en-US" sz="1800" b="0" i="0" u="none" strike="noStrike" baseline="0" dirty="0">
                <a:solidFill>
                  <a:srgbClr val="FF0000"/>
                </a:solidFill>
                <a:highlight>
                  <a:srgbClr val="FFFFFF"/>
                </a:highlight>
                <a:latin typeface="Courier"/>
              </a:rPr>
              <a:t>This only trim first and last word</a:t>
            </a:r>
            <a:endParaRPr lang="en-US" dirty="0"/>
          </a:p>
        </p:txBody>
      </p:sp>
    </p:spTree>
    <p:extLst>
      <p:ext uri="{BB962C8B-B14F-4D97-AF65-F5344CB8AC3E}">
        <p14:creationId xmlns:p14="http://schemas.microsoft.com/office/powerpoint/2010/main" val="1203178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p:txBody>
          <a:bodyPr/>
          <a:lstStyle/>
          <a:p>
            <a:r>
              <a:rPr lang="en-US" dirty="0"/>
              <a:t>JOINS</a:t>
            </a:r>
          </a:p>
        </p:txBody>
      </p:sp>
      <p:sp>
        <p:nvSpPr>
          <p:cNvPr id="73" name="Footer Placeholder 72">
            <a:extLst>
              <a:ext uri="{FF2B5EF4-FFF2-40B4-BE49-F238E27FC236}">
                <a16:creationId xmlns:a16="http://schemas.microsoft.com/office/drawing/2014/main" id="{253AA363-0A91-5CE9-7764-DD7813D6BF70}"/>
              </a:ext>
            </a:extLst>
          </p:cNvPr>
          <p:cNvSpPr>
            <a:spLocks noGrp="1"/>
          </p:cNvSpPr>
          <p:nvPr>
            <p:ph type="ftr" sz="quarter" idx="11"/>
          </p:nvPr>
        </p:nvSpPr>
        <p:spPr/>
        <p:txBody>
          <a:bodyPr/>
          <a:lstStyle/>
          <a:p>
            <a:r>
              <a:rPr lang="en-US"/>
              <a:t>Presentation title</a:t>
            </a:r>
            <a:endParaRPr lang="en-US" dirty="0"/>
          </a:p>
        </p:txBody>
      </p:sp>
      <p:sp>
        <p:nvSpPr>
          <p:cNvPr id="74" name="Slide Number Placeholder 73">
            <a:extLst>
              <a:ext uri="{FF2B5EF4-FFF2-40B4-BE49-F238E27FC236}">
                <a16:creationId xmlns:a16="http://schemas.microsoft.com/office/drawing/2014/main" id="{B964C6B0-844C-A964-2B74-46CF893E1381}"/>
              </a:ext>
            </a:extLst>
          </p:cNvPr>
          <p:cNvSpPr>
            <a:spLocks noGrp="1"/>
          </p:cNvSpPr>
          <p:nvPr>
            <p:ph type="sldNum" sz="quarter" idx="12"/>
          </p:nvPr>
        </p:nvSpPr>
        <p:spPr/>
        <p:txBody>
          <a:bodyPr/>
          <a:lstStyle/>
          <a:p>
            <a:fld id="{48F63A3B-78C7-47BE-AE5E-E10140E04643}" type="slidenum">
              <a:rPr lang="en-US" smtClean="0"/>
              <a:pPr/>
              <a:t>31</a:t>
            </a:fld>
            <a:endParaRPr lang="en-US" dirty="0"/>
          </a:p>
        </p:txBody>
      </p:sp>
      <p:sp>
        <p:nvSpPr>
          <p:cNvPr id="2" name="TextBox 1">
            <a:extLst>
              <a:ext uri="{FF2B5EF4-FFF2-40B4-BE49-F238E27FC236}">
                <a16:creationId xmlns:a16="http://schemas.microsoft.com/office/drawing/2014/main" id="{4E9E77B3-0FBD-31F6-198D-B25C0DA9828F}"/>
              </a:ext>
            </a:extLst>
          </p:cNvPr>
          <p:cNvSpPr txBox="1"/>
          <p:nvPr/>
        </p:nvSpPr>
        <p:spPr>
          <a:xfrm>
            <a:off x="5259437" y="2099548"/>
            <a:ext cx="7276439" cy="369332"/>
          </a:xfrm>
          <a:prstGeom prst="rect">
            <a:avLst/>
          </a:prstGeom>
          <a:noFill/>
        </p:spPr>
        <p:txBody>
          <a:bodyPr wrap="square">
            <a:spAutoFit/>
          </a:bodyPr>
          <a:lstStyle/>
          <a:p>
            <a:r>
              <a:rPr lang="en-US" dirty="0"/>
              <a:t>Combine tables</a:t>
            </a:r>
          </a:p>
        </p:txBody>
      </p:sp>
    </p:spTree>
    <p:extLst>
      <p:ext uri="{BB962C8B-B14F-4D97-AF65-F5344CB8AC3E}">
        <p14:creationId xmlns:p14="http://schemas.microsoft.com/office/powerpoint/2010/main" val="37880200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p:txBody>
          <a:bodyPr/>
          <a:lstStyle/>
          <a:p>
            <a:r>
              <a:rPr lang="en-US" dirty="0"/>
              <a:t>JOINS</a:t>
            </a:r>
          </a:p>
        </p:txBody>
      </p:sp>
      <p:sp>
        <p:nvSpPr>
          <p:cNvPr id="73" name="Footer Placeholder 72">
            <a:extLst>
              <a:ext uri="{FF2B5EF4-FFF2-40B4-BE49-F238E27FC236}">
                <a16:creationId xmlns:a16="http://schemas.microsoft.com/office/drawing/2014/main" id="{253AA363-0A91-5CE9-7764-DD7813D6BF70}"/>
              </a:ext>
            </a:extLst>
          </p:cNvPr>
          <p:cNvSpPr>
            <a:spLocks noGrp="1"/>
          </p:cNvSpPr>
          <p:nvPr>
            <p:ph type="ftr" sz="quarter" idx="11"/>
          </p:nvPr>
        </p:nvSpPr>
        <p:spPr/>
        <p:txBody>
          <a:bodyPr/>
          <a:lstStyle/>
          <a:p>
            <a:r>
              <a:rPr lang="en-US"/>
              <a:t>Presentation title</a:t>
            </a:r>
            <a:endParaRPr lang="en-US" dirty="0"/>
          </a:p>
        </p:txBody>
      </p:sp>
      <p:sp>
        <p:nvSpPr>
          <p:cNvPr id="74" name="Slide Number Placeholder 73">
            <a:extLst>
              <a:ext uri="{FF2B5EF4-FFF2-40B4-BE49-F238E27FC236}">
                <a16:creationId xmlns:a16="http://schemas.microsoft.com/office/drawing/2014/main" id="{B964C6B0-844C-A964-2B74-46CF893E1381}"/>
              </a:ext>
            </a:extLst>
          </p:cNvPr>
          <p:cNvSpPr>
            <a:spLocks noGrp="1"/>
          </p:cNvSpPr>
          <p:nvPr>
            <p:ph type="sldNum" sz="quarter" idx="12"/>
          </p:nvPr>
        </p:nvSpPr>
        <p:spPr/>
        <p:txBody>
          <a:bodyPr/>
          <a:lstStyle/>
          <a:p>
            <a:fld id="{48F63A3B-78C7-47BE-AE5E-E10140E04643}" type="slidenum">
              <a:rPr lang="en-US" smtClean="0"/>
              <a:pPr/>
              <a:t>32</a:t>
            </a:fld>
            <a:endParaRPr lang="en-US" dirty="0"/>
          </a:p>
        </p:txBody>
      </p:sp>
      <p:sp>
        <p:nvSpPr>
          <p:cNvPr id="2" name="TextBox 1">
            <a:extLst>
              <a:ext uri="{FF2B5EF4-FFF2-40B4-BE49-F238E27FC236}">
                <a16:creationId xmlns:a16="http://schemas.microsoft.com/office/drawing/2014/main" id="{4E9E77B3-0FBD-31F6-198D-B25C0DA9828F}"/>
              </a:ext>
            </a:extLst>
          </p:cNvPr>
          <p:cNvSpPr txBox="1"/>
          <p:nvPr/>
        </p:nvSpPr>
        <p:spPr>
          <a:xfrm>
            <a:off x="3614767" y="2522450"/>
            <a:ext cx="4959418" cy="523220"/>
          </a:xfrm>
          <a:prstGeom prst="rect">
            <a:avLst/>
          </a:prstGeom>
          <a:noFill/>
        </p:spPr>
        <p:txBody>
          <a:bodyPr wrap="square">
            <a:spAutoFit/>
          </a:bodyPr>
          <a:lstStyle/>
          <a:p>
            <a:pPr algn="ctr"/>
            <a:r>
              <a:rPr lang="en-US" sz="2800" dirty="0"/>
              <a:t>Natural join</a:t>
            </a:r>
          </a:p>
        </p:txBody>
      </p:sp>
      <p:sp>
        <p:nvSpPr>
          <p:cNvPr id="5" name="TextBox 4">
            <a:extLst>
              <a:ext uri="{FF2B5EF4-FFF2-40B4-BE49-F238E27FC236}">
                <a16:creationId xmlns:a16="http://schemas.microsoft.com/office/drawing/2014/main" id="{055F1187-F89A-834C-351C-AF5AB119AB69}"/>
              </a:ext>
            </a:extLst>
          </p:cNvPr>
          <p:cNvSpPr txBox="1"/>
          <p:nvPr/>
        </p:nvSpPr>
        <p:spPr>
          <a:xfrm>
            <a:off x="2997199" y="3429000"/>
            <a:ext cx="8403772" cy="646331"/>
          </a:xfrm>
          <a:prstGeom prst="rect">
            <a:avLst/>
          </a:prstGeom>
          <a:noFill/>
        </p:spPr>
        <p:txBody>
          <a:bodyPr wrap="square">
            <a:spAutoFit/>
          </a:bodyPr>
          <a:lstStyle/>
          <a:p>
            <a:r>
              <a:rPr lang="en-US" sz="1800" b="0" i="0" u="none" strike="noStrike" baseline="0" dirty="0">
                <a:solidFill>
                  <a:srgbClr val="0000FF"/>
                </a:solidFill>
                <a:highlight>
                  <a:srgbClr val="FFFFFF"/>
                </a:highlight>
                <a:latin typeface="Courier"/>
              </a:rPr>
              <a:t>SELECT</a:t>
            </a:r>
            <a:r>
              <a:rPr lang="en-US" sz="1800" b="0" i="0" u="none" strike="noStrike" baseline="0" dirty="0">
                <a:solidFill>
                  <a:srgbClr val="000000"/>
                </a:solidFill>
                <a:highlight>
                  <a:srgbClr val="FFFFFF"/>
                </a:highlight>
                <a:latin typeface="Courier"/>
              </a:rPr>
              <a:t> * </a:t>
            </a:r>
            <a:r>
              <a:rPr lang="en-US" sz="1800" b="0" i="0" u="none" strike="noStrike" baseline="0" dirty="0">
                <a:solidFill>
                  <a:srgbClr val="0000FF"/>
                </a:solidFill>
                <a:highlight>
                  <a:srgbClr val="FFFFFF"/>
                </a:highlight>
                <a:latin typeface="Courier"/>
              </a:rPr>
              <a:t>FROM</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employees</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NATURAL</a:t>
            </a:r>
            <a:r>
              <a:rPr lang="en-US" sz="1800" b="0" i="0" u="none" strike="noStrike" baseline="0" dirty="0">
                <a:solidFill>
                  <a:srgbClr val="000000"/>
                </a:solidFill>
                <a:highlight>
                  <a:srgbClr val="FFFFFF"/>
                </a:highlight>
                <a:latin typeface="Courier"/>
              </a:rPr>
              <a:t> </a:t>
            </a:r>
            <a:r>
              <a:rPr lang="en-US" dirty="0">
                <a:solidFill>
                  <a:srgbClr val="0000FF"/>
                </a:solidFill>
                <a:highlight>
                  <a:srgbClr val="FFFFFF"/>
                </a:highlight>
                <a:latin typeface="Courier"/>
              </a:rPr>
              <a:t>JOIN</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departments</a:t>
            </a:r>
            <a:r>
              <a:rPr lang="en-US" sz="1800" b="0" i="0" u="none" strike="noStrike" baseline="0" dirty="0">
                <a:solidFill>
                  <a:srgbClr val="000000"/>
                </a:solidFill>
                <a:highlight>
                  <a:srgbClr val="FFFFFF"/>
                </a:highlight>
                <a:latin typeface="Courier"/>
              </a:rPr>
              <a:t> </a:t>
            </a:r>
          </a:p>
          <a:p>
            <a:r>
              <a:rPr lang="en-US" sz="1800" b="0" i="1" u="none" strike="noStrike" baseline="0" dirty="0">
                <a:solidFill>
                  <a:srgbClr val="008000"/>
                </a:solidFill>
                <a:highlight>
                  <a:srgbClr val="FFFFFF"/>
                </a:highlight>
                <a:latin typeface="Courier"/>
              </a:rPr>
              <a:t>-- lahat ng common columns ay </a:t>
            </a:r>
            <a:r>
              <a:rPr lang="en-US" sz="1800" b="0" i="1" u="none" strike="noStrike" baseline="0" dirty="0" err="1">
                <a:solidFill>
                  <a:srgbClr val="008000"/>
                </a:solidFill>
                <a:highlight>
                  <a:srgbClr val="FFFFFF"/>
                </a:highlight>
                <a:latin typeface="Courier"/>
              </a:rPr>
              <a:t>pinagsama</a:t>
            </a:r>
            <a:endParaRPr lang="en-US" dirty="0"/>
          </a:p>
        </p:txBody>
      </p:sp>
    </p:spTree>
    <p:extLst>
      <p:ext uri="{BB962C8B-B14F-4D97-AF65-F5344CB8AC3E}">
        <p14:creationId xmlns:p14="http://schemas.microsoft.com/office/powerpoint/2010/main" val="39492632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p:txBody>
          <a:bodyPr/>
          <a:lstStyle/>
          <a:p>
            <a:r>
              <a:rPr lang="en-US" dirty="0"/>
              <a:t>JOINS</a:t>
            </a:r>
          </a:p>
        </p:txBody>
      </p:sp>
      <p:sp>
        <p:nvSpPr>
          <p:cNvPr id="73" name="Footer Placeholder 72">
            <a:extLst>
              <a:ext uri="{FF2B5EF4-FFF2-40B4-BE49-F238E27FC236}">
                <a16:creationId xmlns:a16="http://schemas.microsoft.com/office/drawing/2014/main" id="{253AA363-0A91-5CE9-7764-DD7813D6BF70}"/>
              </a:ext>
            </a:extLst>
          </p:cNvPr>
          <p:cNvSpPr>
            <a:spLocks noGrp="1"/>
          </p:cNvSpPr>
          <p:nvPr>
            <p:ph type="ftr" sz="quarter" idx="11"/>
          </p:nvPr>
        </p:nvSpPr>
        <p:spPr/>
        <p:txBody>
          <a:bodyPr/>
          <a:lstStyle/>
          <a:p>
            <a:r>
              <a:rPr lang="en-US"/>
              <a:t>Presentation title</a:t>
            </a:r>
            <a:endParaRPr lang="en-US" dirty="0"/>
          </a:p>
        </p:txBody>
      </p:sp>
      <p:sp>
        <p:nvSpPr>
          <p:cNvPr id="74" name="Slide Number Placeholder 73">
            <a:extLst>
              <a:ext uri="{FF2B5EF4-FFF2-40B4-BE49-F238E27FC236}">
                <a16:creationId xmlns:a16="http://schemas.microsoft.com/office/drawing/2014/main" id="{B964C6B0-844C-A964-2B74-46CF893E1381}"/>
              </a:ext>
            </a:extLst>
          </p:cNvPr>
          <p:cNvSpPr>
            <a:spLocks noGrp="1"/>
          </p:cNvSpPr>
          <p:nvPr>
            <p:ph type="sldNum" sz="quarter" idx="12"/>
          </p:nvPr>
        </p:nvSpPr>
        <p:spPr/>
        <p:txBody>
          <a:bodyPr/>
          <a:lstStyle/>
          <a:p>
            <a:fld id="{48F63A3B-78C7-47BE-AE5E-E10140E04643}" type="slidenum">
              <a:rPr lang="en-US" smtClean="0"/>
              <a:pPr/>
              <a:t>33</a:t>
            </a:fld>
            <a:endParaRPr lang="en-US" dirty="0"/>
          </a:p>
        </p:txBody>
      </p:sp>
      <p:sp>
        <p:nvSpPr>
          <p:cNvPr id="2" name="TextBox 1">
            <a:extLst>
              <a:ext uri="{FF2B5EF4-FFF2-40B4-BE49-F238E27FC236}">
                <a16:creationId xmlns:a16="http://schemas.microsoft.com/office/drawing/2014/main" id="{4E9E77B3-0FBD-31F6-198D-B25C0DA9828F}"/>
              </a:ext>
            </a:extLst>
          </p:cNvPr>
          <p:cNvSpPr txBox="1"/>
          <p:nvPr/>
        </p:nvSpPr>
        <p:spPr>
          <a:xfrm>
            <a:off x="3614767" y="2522450"/>
            <a:ext cx="4959418" cy="523220"/>
          </a:xfrm>
          <a:prstGeom prst="rect">
            <a:avLst/>
          </a:prstGeom>
          <a:noFill/>
        </p:spPr>
        <p:txBody>
          <a:bodyPr wrap="square">
            <a:spAutoFit/>
          </a:bodyPr>
          <a:lstStyle/>
          <a:p>
            <a:pPr algn="ctr"/>
            <a:r>
              <a:rPr lang="en-US" sz="2800" dirty="0"/>
              <a:t>Cross join</a:t>
            </a:r>
          </a:p>
        </p:txBody>
      </p:sp>
      <p:sp>
        <p:nvSpPr>
          <p:cNvPr id="5" name="TextBox 4">
            <a:extLst>
              <a:ext uri="{FF2B5EF4-FFF2-40B4-BE49-F238E27FC236}">
                <a16:creationId xmlns:a16="http://schemas.microsoft.com/office/drawing/2014/main" id="{055F1187-F89A-834C-351C-AF5AB119AB69}"/>
              </a:ext>
            </a:extLst>
          </p:cNvPr>
          <p:cNvSpPr txBox="1"/>
          <p:nvPr/>
        </p:nvSpPr>
        <p:spPr>
          <a:xfrm>
            <a:off x="2997199" y="3429000"/>
            <a:ext cx="8403772" cy="1200329"/>
          </a:xfrm>
          <a:prstGeom prst="rect">
            <a:avLst/>
          </a:prstGeom>
          <a:noFill/>
        </p:spPr>
        <p:txBody>
          <a:bodyPr wrap="square">
            <a:spAutoFit/>
          </a:bodyPr>
          <a:lstStyle/>
          <a:p>
            <a:r>
              <a:rPr lang="en-US" sz="1800" b="0" i="0" u="none" strike="noStrike" baseline="0" dirty="0">
                <a:solidFill>
                  <a:srgbClr val="0000FF"/>
                </a:solidFill>
                <a:highlight>
                  <a:srgbClr val="FFFFFF"/>
                </a:highlight>
                <a:latin typeface="Courier"/>
              </a:rPr>
              <a:t>select</a:t>
            </a:r>
            <a:r>
              <a:rPr lang="en-US" sz="1800" b="0" i="0" u="none" strike="noStrike" baseline="0" dirty="0">
                <a:solidFill>
                  <a:srgbClr val="000000"/>
                </a:solidFill>
                <a:highlight>
                  <a:srgbClr val="FFFFFF"/>
                </a:highlight>
                <a:latin typeface="Courier"/>
              </a:rPr>
              <a:t> * </a:t>
            </a:r>
            <a:r>
              <a:rPr lang="en-US" sz="1800" b="0" i="0" u="none" strike="noStrike" baseline="0" dirty="0">
                <a:solidFill>
                  <a:srgbClr val="0000FF"/>
                </a:solidFill>
                <a:highlight>
                  <a:srgbClr val="FFFFFF"/>
                </a:highlight>
                <a:latin typeface="Courier"/>
              </a:rPr>
              <a:t>from</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employees</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cross</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join</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jobs</a:t>
            </a:r>
          </a:p>
          <a:p>
            <a:endParaRPr lang="en-US" dirty="0">
              <a:solidFill>
                <a:srgbClr val="808000"/>
              </a:solidFill>
              <a:highlight>
                <a:srgbClr val="FFFFFF"/>
              </a:highlight>
              <a:latin typeface="Courier"/>
            </a:endParaRPr>
          </a:p>
          <a:p>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FF"/>
                </a:solidFill>
                <a:highlight>
                  <a:srgbClr val="FFFFFF"/>
                </a:highlight>
                <a:latin typeface="Courier"/>
              </a:rPr>
              <a:t>select</a:t>
            </a:r>
            <a:r>
              <a:rPr lang="en-US" sz="1800" b="0" i="0" u="none" strike="noStrike" baseline="0" dirty="0">
                <a:solidFill>
                  <a:srgbClr val="000000"/>
                </a:solidFill>
                <a:highlight>
                  <a:srgbClr val="FFFFFF"/>
                </a:highlight>
                <a:latin typeface="Courier"/>
              </a:rPr>
              <a:t> * </a:t>
            </a:r>
            <a:r>
              <a:rPr lang="en-US" sz="1800" b="0" i="0" u="none" strike="noStrike" baseline="0" dirty="0">
                <a:solidFill>
                  <a:srgbClr val="0000FF"/>
                </a:solidFill>
                <a:highlight>
                  <a:srgbClr val="FFFFFF"/>
                </a:highlight>
                <a:latin typeface="Courier"/>
              </a:rPr>
              <a:t>from</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employees</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jobs</a:t>
            </a:r>
            <a:endParaRPr lang="en-US" dirty="0"/>
          </a:p>
        </p:txBody>
      </p:sp>
      <p:sp>
        <p:nvSpPr>
          <p:cNvPr id="3" name="TextBox 2">
            <a:extLst>
              <a:ext uri="{FF2B5EF4-FFF2-40B4-BE49-F238E27FC236}">
                <a16:creationId xmlns:a16="http://schemas.microsoft.com/office/drawing/2014/main" id="{E9D40ED1-BA3B-E328-85D4-89D17995B3CA}"/>
              </a:ext>
            </a:extLst>
          </p:cNvPr>
          <p:cNvSpPr txBox="1"/>
          <p:nvPr/>
        </p:nvSpPr>
        <p:spPr>
          <a:xfrm>
            <a:off x="4245428" y="4827993"/>
            <a:ext cx="4959418" cy="369332"/>
          </a:xfrm>
          <a:prstGeom prst="rect">
            <a:avLst/>
          </a:prstGeom>
          <a:noFill/>
        </p:spPr>
        <p:txBody>
          <a:bodyPr wrap="square">
            <a:spAutoFit/>
          </a:bodyPr>
          <a:lstStyle/>
          <a:p>
            <a:pPr algn="ctr"/>
            <a:r>
              <a:rPr lang="en-US" dirty="0"/>
              <a:t>-- apply all jobs table to employee</a:t>
            </a:r>
          </a:p>
        </p:txBody>
      </p:sp>
    </p:spTree>
    <p:extLst>
      <p:ext uri="{BB962C8B-B14F-4D97-AF65-F5344CB8AC3E}">
        <p14:creationId xmlns:p14="http://schemas.microsoft.com/office/powerpoint/2010/main" val="3685879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p:txBody>
          <a:bodyPr/>
          <a:lstStyle/>
          <a:p>
            <a:r>
              <a:rPr lang="en-US" dirty="0"/>
              <a:t>JOINS</a:t>
            </a:r>
          </a:p>
        </p:txBody>
      </p:sp>
      <p:sp>
        <p:nvSpPr>
          <p:cNvPr id="73" name="Footer Placeholder 72">
            <a:extLst>
              <a:ext uri="{FF2B5EF4-FFF2-40B4-BE49-F238E27FC236}">
                <a16:creationId xmlns:a16="http://schemas.microsoft.com/office/drawing/2014/main" id="{253AA363-0A91-5CE9-7764-DD7813D6BF70}"/>
              </a:ext>
            </a:extLst>
          </p:cNvPr>
          <p:cNvSpPr>
            <a:spLocks noGrp="1"/>
          </p:cNvSpPr>
          <p:nvPr>
            <p:ph type="ftr" sz="quarter" idx="11"/>
          </p:nvPr>
        </p:nvSpPr>
        <p:spPr/>
        <p:txBody>
          <a:bodyPr/>
          <a:lstStyle/>
          <a:p>
            <a:r>
              <a:rPr lang="en-US"/>
              <a:t>Presentation title</a:t>
            </a:r>
            <a:endParaRPr lang="en-US" dirty="0"/>
          </a:p>
        </p:txBody>
      </p:sp>
      <p:sp>
        <p:nvSpPr>
          <p:cNvPr id="74" name="Slide Number Placeholder 73">
            <a:extLst>
              <a:ext uri="{FF2B5EF4-FFF2-40B4-BE49-F238E27FC236}">
                <a16:creationId xmlns:a16="http://schemas.microsoft.com/office/drawing/2014/main" id="{B964C6B0-844C-A964-2B74-46CF893E1381}"/>
              </a:ext>
            </a:extLst>
          </p:cNvPr>
          <p:cNvSpPr>
            <a:spLocks noGrp="1"/>
          </p:cNvSpPr>
          <p:nvPr>
            <p:ph type="sldNum" sz="quarter" idx="12"/>
          </p:nvPr>
        </p:nvSpPr>
        <p:spPr/>
        <p:txBody>
          <a:bodyPr/>
          <a:lstStyle/>
          <a:p>
            <a:fld id="{48F63A3B-78C7-47BE-AE5E-E10140E04643}" type="slidenum">
              <a:rPr lang="en-US" smtClean="0"/>
              <a:pPr/>
              <a:t>34</a:t>
            </a:fld>
            <a:endParaRPr lang="en-US" dirty="0"/>
          </a:p>
        </p:txBody>
      </p:sp>
      <p:sp>
        <p:nvSpPr>
          <p:cNvPr id="2" name="TextBox 1">
            <a:extLst>
              <a:ext uri="{FF2B5EF4-FFF2-40B4-BE49-F238E27FC236}">
                <a16:creationId xmlns:a16="http://schemas.microsoft.com/office/drawing/2014/main" id="{4E9E77B3-0FBD-31F6-198D-B25C0DA9828F}"/>
              </a:ext>
            </a:extLst>
          </p:cNvPr>
          <p:cNvSpPr txBox="1"/>
          <p:nvPr/>
        </p:nvSpPr>
        <p:spPr>
          <a:xfrm>
            <a:off x="3614767" y="2522450"/>
            <a:ext cx="4959418" cy="523220"/>
          </a:xfrm>
          <a:prstGeom prst="rect">
            <a:avLst/>
          </a:prstGeom>
          <a:noFill/>
        </p:spPr>
        <p:txBody>
          <a:bodyPr wrap="square">
            <a:spAutoFit/>
          </a:bodyPr>
          <a:lstStyle/>
          <a:p>
            <a:pPr algn="ctr"/>
            <a:r>
              <a:rPr lang="en-US" sz="2800" dirty="0"/>
              <a:t>Join with USING clause</a:t>
            </a:r>
          </a:p>
        </p:txBody>
      </p:sp>
      <p:sp>
        <p:nvSpPr>
          <p:cNvPr id="5" name="TextBox 4">
            <a:extLst>
              <a:ext uri="{FF2B5EF4-FFF2-40B4-BE49-F238E27FC236}">
                <a16:creationId xmlns:a16="http://schemas.microsoft.com/office/drawing/2014/main" id="{055F1187-F89A-834C-351C-AF5AB119AB69}"/>
              </a:ext>
            </a:extLst>
          </p:cNvPr>
          <p:cNvSpPr txBox="1"/>
          <p:nvPr/>
        </p:nvSpPr>
        <p:spPr>
          <a:xfrm>
            <a:off x="2997199" y="3429000"/>
            <a:ext cx="8403772" cy="646331"/>
          </a:xfrm>
          <a:prstGeom prst="rect">
            <a:avLst/>
          </a:prstGeom>
          <a:noFill/>
        </p:spPr>
        <p:txBody>
          <a:bodyPr wrap="square">
            <a:spAutoFit/>
          </a:bodyPr>
          <a:lstStyle/>
          <a:p>
            <a:r>
              <a:rPr lang="en-US" sz="1800" b="0" i="0" u="none" strike="noStrike" baseline="0" dirty="0">
                <a:solidFill>
                  <a:srgbClr val="0000FF"/>
                </a:solidFill>
                <a:highlight>
                  <a:srgbClr val="FFFFFF"/>
                </a:highlight>
                <a:latin typeface="Courier"/>
              </a:rPr>
              <a:t>SELECT</a:t>
            </a:r>
            <a:r>
              <a:rPr lang="en-US" sz="1800" b="0" i="0" u="none" strike="noStrike" baseline="0" dirty="0">
                <a:solidFill>
                  <a:srgbClr val="000000"/>
                </a:solidFill>
                <a:highlight>
                  <a:srgbClr val="FFFFFF"/>
                </a:highlight>
                <a:latin typeface="Courier"/>
              </a:rPr>
              <a:t> * </a:t>
            </a:r>
            <a:r>
              <a:rPr lang="en-US" sz="1800" b="0" i="0" u="none" strike="noStrike" baseline="0" dirty="0">
                <a:solidFill>
                  <a:srgbClr val="0000FF"/>
                </a:solidFill>
                <a:highlight>
                  <a:srgbClr val="FFFFFF"/>
                </a:highlight>
                <a:latin typeface="Courier"/>
              </a:rPr>
              <a:t>FROM</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employees</a:t>
            </a:r>
            <a:r>
              <a:rPr lang="en-US" sz="1800" b="0" i="0" u="none" strike="noStrike" baseline="0" dirty="0">
                <a:solidFill>
                  <a:srgbClr val="000000"/>
                </a:solidFill>
                <a:highlight>
                  <a:srgbClr val="FFFFFF"/>
                </a:highlight>
                <a:latin typeface="Courier"/>
              </a:rPr>
              <a:t> </a:t>
            </a:r>
            <a:r>
              <a:rPr lang="en-US" dirty="0">
                <a:solidFill>
                  <a:srgbClr val="0000FF"/>
                </a:solidFill>
                <a:highlight>
                  <a:srgbClr val="FFFFFF"/>
                </a:highlight>
                <a:latin typeface="Courier"/>
              </a:rPr>
              <a:t>JOIN</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departments</a:t>
            </a:r>
            <a:r>
              <a:rPr lang="en-US" sz="1800" b="0" i="0" u="none" strike="noStrike" baseline="0" dirty="0">
                <a:solidFill>
                  <a:srgbClr val="000000"/>
                </a:solidFill>
                <a:highlight>
                  <a:srgbClr val="FFFFFF"/>
                </a:highlight>
                <a:latin typeface="Courier"/>
              </a:rPr>
              <a:t> </a:t>
            </a:r>
          </a:p>
          <a:p>
            <a:r>
              <a:rPr lang="en-US" sz="1800" b="0" i="0" u="none" strike="noStrike" baseline="0" dirty="0">
                <a:solidFill>
                  <a:srgbClr val="0000FF"/>
                </a:solidFill>
                <a:highlight>
                  <a:srgbClr val="FFFFFF"/>
                </a:highlight>
                <a:latin typeface="Courier"/>
              </a:rPr>
              <a:t>USING</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MANAGER_ID</a:t>
            </a:r>
            <a:r>
              <a:rPr lang="en-US" sz="1800" b="0" i="0" u="none" strike="noStrike" baseline="0" dirty="0">
                <a:solidFill>
                  <a:srgbClr val="0000FF"/>
                </a:solidFill>
                <a:highlight>
                  <a:srgbClr val="FFFFFF"/>
                </a:highlight>
                <a:latin typeface="Courier"/>
              </a:rPr>
              <a:t>)</a:t>
            </a:r>
            <a:endParaRPr lang="en-US" dirty="0"/>
          </a:p>
        </p:txBody>
      </p:sp>
      <p:sp>
        <p:nvSpPr>
          <p:cNvPr id="3" name="TextBox 2">
            <a:extLst>
              <a:ext uri="{FF2B5EF4-FFF2-40B4-BE49-F238E27FC236}">
                <a16:creationId xmlns:a16="http://schemas.microsoft.com/office/drawing/2014/main" id="{E9D40ED1-BA3B-E328-85D4-89D17995B3CA}"/>
              </a:ext>
            </a:extLst>
          </p:cNvPr>
          <p:cNvSpPr txBox="1"/>
          <p:nvPr/>
        </p:nvSpPr>
        <p:spPr>
          <a:xfrm>
            <a:off x="4245428" y="4827993"/>
            <a:ext cx="4959418" cy="923330"/>
          </a:xfrm>
          <a:prstGeom prst="rect">
            <a:avLst/>
          </a:prstGeom>
          <a:noFill/>
        </p:spPr>
        <p:txBody>
          <a:bodyPr wrap="square">
            <a:spAutoFit/>
          </a:bodyPr>
          <a:lstStyle/>
          <a:p>
            <a:pPr algn="ctr"/>
            <a:r>
              <a:rPr lang="en-US" sz="1800" b="0" i="1" u="none" strike="noStrike" baseline="0" dirty="0">
                <a:solidFill>
                  <a:srgbClr val="008000"/>
                </a:solidFill>
                <a:highlight>
                  <a:srgbClr val="FFFFFF"/>
                </a:highlight>
                <a:latin typeface="Courier"/>
              </a:rPr>
              <a:t>--kung </a:t>
            </a:r>
            <a:r>
              <a:rPr lang="en-US" sz="1800" b="0" i="1" u="none" strike="noStrike" baseline="0" dirty="0" err="1">
                <a:solidFill>
                  <a:srgbClr val="008000"/>
                </a:solidFill>
                <a:highlight>
                  <a:srgbClr val="FFFFFF"/>
                </a:highlight>
                <a:latin typeface="Courier"/>
              </a:rPr>
              <a:t>ano</a:t>
            </a:r>
            <a:r>
              <a:rPr lang="en-US" sz="1800" b="0" i="1" u="none" strike="noStrike" baseline="0" dirty="0">
                <a:solidFill>
                  <a:srgbClr val="008000"/>
                </a:solidFill>
                <a:highlight>
                  <a:srgbClr val="FFFFFF"/>
                </a:highlight>
                <a:latin typeface="Courier"/>
              </a:rPr>
              <a:t> ang </a:t>
            </a:r>
            <a:r>
              <a:rPr lang="en-US" sz="1800" b="0" i="1" u="none" strike="noStrike" baseline="0" dirty="0" err="1">
                <a:solidFill>
                  <a:srgbClr val="008000"/>
                </a:solidFill>
                <a:highlight>
                  <a:srgbClr val="FFFFFF"/>
                </a:highlight>
                <a:latin typeface="Courier"/>
              </a:rPr>
              <a:t>manager_id</a:t>
            </a:r>
            <a:r>
              <a:rPr lang="en-US" sz="1800" b="0" i="1" u="none" strike="noStrike" baseline="0" dirty="0">
                <a:solidFill>
                  <a:srgbClr val="008000"/>
                </a:solidFill>
                <a:highlight>
                  <a:srgbClr val="FFFFFF"/>
                </a:highlight>
                <a:latin typeface="Courier"/>
              </a:rPr>
              <a:t> </a:t>
            </a:r>
            <a:r>
              <a:rPr lang="en-US" sz="1800" b="0" i="1" u="none" strike="noStrike" baseline="0" dirty="0" err="1">
                <a:solidFill>
                  <a:srgbClr val="008000"/>
                </a:solidFill>
                <a:highlight>
                  <a:srgbClr val="FFFFFF"/>
                </a:highlight>
                <a:latin typeface="Courier"/>
              </a:rPr>
              <a:t>sa</a:t>
            </a:r>
            <a:r>
              <a:rPr lang="en-US" sz="1800" b="0" i="1" u="none" strike="noStrike" baseline="0" dirty="0">
                <a:solidFill>
                  <a:srgbClr val="008000"/>
                </a:solidFill>
                <a:highlight>
                  <a:srgbClr val="FFFFFF"/>
                </a:highlight>
                <a:latin typeface="Courier"/>
              </a:rPr>
              <a:t> departments, </a:t>
            </a:r>
            <a:r>
              <a:rPr lang="en-US" sz="1800" b="0" i="1" u="none" strike="noStrike" baseline="0" dirty="0" err="1">
                <a:solidFill>
                  <a:srgbClr val="008000"/>
                </a:solidFill>
                <a:highlight>
                  <a:srgbClr val="FFFFFF"/>
                </a:highlight>
                <a:latin typeface="Courier"/>
              </a:rPr>
              <a:t>ibabangga</a:t>
            </a:r>
            <a:r>
              <a:rPr lang="en-US" sz="1800" b="0" i="1" u="none" strike="noStrike" baseline="0" dirty="0">
                <a:solidFill>
                  <a:srgbClr val="008000"/>
                </a:solidFill>
                <a:highlight>
                  <a:srgbClr val="FFFFFF"/>
                </a:highlight>
                <a:latin typeface="Courier"/>
              </a:rPr>
              <a:t> </a:t>
            </a:r>
            <a:r>
              <a:rPr lang="en-US" sz="1800" b="0" i="1" u="none" strike="noStrike" baseline="0" dirty="0" err="1">
                <a:solidFill>
                  <a:srgbClr val="008000"/>
                </a:solidFill>
                <a:highlight>
                  <a:srgbClr val="FFFFFF"/>
                </a:highlight>
                <a:latin typeface="Courier"/>
              </a:rPr>
              <a:t>sa</a:t>
            </a:r>
            <a:r>
              <a:rPr lang="en-US" sz="1800" b="0" i="1" u="none" strike="noStrike" baseline="0" dirty="0">
                <a:solidFill>
                  <a:srgbClr val="008000"/>
                </a:solidFill>
                <a:highlight>
                  <a:srgbClr val="FFFFFF"/>
                </a:highlight>
                <a:latin typeface="Courier"/>
              </a:rPr>
              <a:t> matching manager id </a:t>
            </a:r>
            <a:r>
              <a:rPr lang="en-US" sz="1800" b="0" i="1" u="none" strike="noStrike" baseline="0" dirty="0" err="1">
                <a:solidFill>
                  <a:srgbClr val="008000"/>
                </a:solidFill>
                <a:highlight>
                  <a:srgbClr val="FFFFFF"/>
                </a:highlight>
                <a:latin typeface="Courier"/>
              </a:rPr>
              <a:t>sa</a:t>
            </a:r>
            <a:r>
              <a:rPr lang="en-US" sz="1800" b="0" i="1" u="none" strike="noStrike" baseline="0" dirty="0">
                <a:solidFill>
                  <a:srgbClr val="008000"/>
                </a:solidFill>
                <a:highlight>
                  <a:srgbClr val="FFFFFF"/>
                </a:highlight>
                <a:latin typeface="Courier"/>
              </a:rPr>
              <a:t> employees</a:t>
            </a:r>
            <a:endParaRPr lang="en-US" dirty="0"/>
          </a:p>
        </p:txBody>
      </p:sp>
    </p:spTree>
    <p:extLst>
      <p:ext uri="{BB962C8B-B14F-4D97-AF65-F5344CB8AC3E}">
        <p14:creationId xmlns:p14="http://schemas.microsoft.com/office/powerpoint/2010/main" val="2485736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a:xfrm>
            <a:off x="758952" y="605826"/>
            <a:ext cx="10671048" cy="768096"/>
          </a:xfrm>
        </p:spPr>
        <p:txBody>
          <a:bodyPr/>
          <a:lstStyle/>
          <a:p>
            <a:r>
              <a:rPr lang="en-US" dirty="0"/>
              <a:t>JOINS</a:t>
            </a:r>
          </a:p>
        </p:txBody>
      </p:sp>
      <p:sp>
        <p:nvSpPr>
          <p:cNvPr id="73" name="Footer Placeholder 72">
            <a:extLst>
              <a:ext uri="{FF2B5EF4-FFF2-40B4-BE49-F238E27FC236}">
                <a16:creationId xmlns:a16="http://schemas.microsoft.com/office/drawing/2014/main" id="{253AA363-0A91-5CE9-7764-DD7813D6BF70}"/>
              </a:ext>
            </a:extLst>
          </p:cNvPr>
          <p:cNvSpPr>
            <a:spLocks noGrp="1"/>
          </p:cNvSpPr>
          <p:nvPr>
            <p:ph type="ftr" sz="quarter" idx="11"/>
          </p:nvPr>
        </p:nvSpPr>
        <p:spPr/>
        <p:txBody>
          <a:bodyPr/>
          <a:lstStyle/>
          <a:p>
            <a:r>
              <a:rPr lang="en-US"/>
              <a:t>Presentation title</a:t>
            </a:r>
            <a:endParaRPr lang="en-US" dirty="0"/>
          </a:p>
        </p:txBody>
      </p:sp>
      <p:sp>
        <p:nvSpPr>
          <p:cNvPr id="74" name="Slide Number Placeholder 73">
            <a:extLst>
              <a:ext uri="{FF2B5EF4-FFF2-40B4-BE49-F238E27FC236}">
                <a16:creationId xmlns:a16="http://schemas.microsoft.com/office/drawing/2014/main" id="{B964C6B0-844C-A964-2B74-46CF893E1381}"/>
              </a:ext>
            </a:extLst>
          </p:cNvPr>
          <p:cNvSpPr>
            <a:spLocks noGrp="1"/>
          </p:cNvSpPr>
          <p:nvPr>
            <p:ph type="sldNum" sz="quarter" idx="12"/>
          </p:nvPr>
        </p:nvSpPr>
        <p:spPr/>
        <p:txBody>
          <a:bodyPr/>
          <a:lstStyle/>
          <a:p>
            <a:fld id="{48F63A3B-78C7-47BE-AE5E-E10140E04643}" type="slidenum">
              <a:rPr lang="en-US" smtClean="0"/>
              <a:pPr/>
              <a:t>35</a:t>
            </a:fld>
            <a:endParaRPr lang="en-US" dirty="0"/>
          </a:p>
        </p:txBody>
      </p:sp>
      <p:sp>
        <p:nvSpPr>
          <p:cNvPr id="2" name="TextBox 1">
            <a:extLst>
              <a:ext uri="{FF2B5EF4-FFF2-40B4-BE49-F238E27FC236}">
                <a16:creationId xmlns:a16="http://schemas.microsoft.com/office/drawing/2014/main" id="{4E9E77B3-0FBD-31F6-198D-B25C0DA9828F}"/>
              </a:ext>
            </a:extLst>
          </p:cNvPr>
          <p:cNvSpPr txBox="1"/>
          <p:nvPr/>
        </p:nvSpPr>
        <p:spPr>
          <a:xfrm>
            <a:off x="3614767" y="1483399"/>
            <a:ext cx="4959418" cy="523220"/>
          </a:xfrm>
          <a:prstGeom prst="rect">
            <a:avLst/>
          </a:prstGeom>
          <a:noFill/>
        </p:spPr>
        <p:txBody>
          <a:bodyPr wrap="square">
            <a:spAutoFit/>
          </a:bodyPr>
          <a:lstStyle/>
          <a:p>
            <a:pPr algn="ctr"/>
            <a:r>
              <a:rPr lang="en-US" sz="2800" dirty="0"/>
              <a:t>Join with ON clause</a:t>
            </a:r>
          </a:p>
        </p:txBody>
      </p:sp>
      <p:sp>
        <p:nvSpPr>
          <p:cNvPr id="5" name="TextBox 4">
            <a:extLst>
              <a:ext uri="{FF2B5EF4-FFF2-40B4-BE49-F238E27FC236}">
                <a16:creationId xmlns:a16="http://schemas.microsoft.com/office/drawing/2014/main" id="{055F1187-F89A-834C-351C-AF5AB119AB69}"/>
              </a:ext>
            </a:extLst>
          </p:cNvPr>
          <p:cNvSpPr txBox="1"/>
          <p:nvPr/>
        </p:nvSpPr>
        <p:spPr>
          <a:xfrm>
            <a:off x="1952170" y="2263379"/>
            <a:ext cx="10671048" cy="2862322"/>
          </a:xfrm>
          <a:prstGeom prst="rect">
            <a:avLst/>
          </a:prstGeom>
          <a:noFill/>
        </p:spPr>
        <p:txBody>
          <a:bodyPr wrap="square">
            <a:spAutoFit/>
          </a:bodyPr>
          <a:lstStyle/>
          <a:p>
            <a:r>
              <a:rPr lang="en-US" sz="1800" b="0" i="0" u="none" strike="noStrike" baseline="0" dirty="0">
                <a:solidFill>
                  <a:srgbClr val="0000FF"/>
                </a:solidFill>
                <a:highlight>
                  <a:srgbClr val="FFFFFF"/>
                </a:highlight>
                <a:latin typeface="Courier"/>
              </a:rPr>
              <a:t>SELECT</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00"/>
                </a:solidFill>
                <a:highlight>
                  <a:srgbClr val="FFFFFF"/>
                </a:highlight>
                <a:latin typeface="Courier"/>
              </a:rPr>
              <a:t>first_name</a:t>
            </a:r>
            <a:r>
              <a:rPr lang="en-US" sz="1800" b="0" i="0" u="none" strike="noStrike" baseline="0" dirty="0">
                <a:solidFill>
                  <a:srgbClr val="0000FF"/>
                </a:solidFill>
                <a:highlight>
                  <a:srgbClr val="FFFFFF"/>
                </a:highlight>
                <a:latin typeface="Courier"/>
              </a:rPr>
              <a:t>,</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00"/>
                </a:solidFill>
                <a:highlight>
                  <a:srgbClr val="FFFFFF"/>
                </a:highlight>
                <a:latin typeface="Courier"/>
              </a:rPr>
              <a:t>department_name</a:t>
            </a:r>
            <a:r>
              <a:rPr lang="en-US" sz="1800" b="0" i="0" u="none" strike="noStrike" baseline="0" dirty="0">
                <a:solidFill>
                  <a:srgbClr val="0000FF"/>
                </a:solidFill>
                <a:highlight>
                  <a:srgbClr val="FFFFFF"/>
                </a:highlight>
                <a:latin typeface="Courier"/>
              </a:rPr>
              <a:t>,</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00"/>
                </a:solidFill>
                <a:highlight>
                  <a:srgbClr val="FFFFFF"/>
                </a:highlight>
                <a:latin typeface="Courier"/>
              </a:rPr>
              <a:t>       city</a:t>
            </a:r>
            <a:r>
              <a:rPr lang="en-US" sz="1800" b="0" i="0" u="none" strike="noStrike" baseline="0" dirty="0">
                <a:solidFill>
                  <a:srgbClr val="0000FF"/>
                </a:solidFill>
                <a:highlight>
                  <a:srgbClr val="FFFFFF"/>
                </a:highlight>
                <a:latin typeface="Courier"/>
              </a:rPr>
              <a:t>,</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00"/>
                </a:solidFill>
                <a:highlight>
                  <a:srgbClr val="FFFFFF"/>
                </a:highlight>
                <a:latin typeface="Courier"/>
              </a:rPr>
              <a:t>country_name</a:t>
            </a:r>
            <a:r>
              <a:rPr lang="en-US" sz="1800" b="0" i="0" u="none" strike="noStrike" baseline="0" dirty="0">
                <a:solidFill>
                  <a:srgbClr val="0000FF"/>
                </a:solidFill>
                <a:highlight>
                  <a:srgbClr val="FFFFFF"/>
                </a:highlight>
                <a:latin typeface="Courier"/>
              </a:rPr>
              <a:t>,</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00"/>
                </a:solidFill>
                <a:highlight>
                  <a:srgbClr val="FFFFFF"/>
                </a:highlight>
                <a:latin typeface="Courier"/>
              </a:rPr>
              <a:t>reg</a:t>
            </a:r>
            <a:r>
              <a:rPr lang="en-US" sz="1800" b="0" i="0" u="none" strike="noStrike" baseline="0" dirty="0" err="1">
                <a:solidFill>
                  <a:srgbClr val="0000FF"/>
                </a:solidFill>
                <a:highlight>
                  <a:srgbClr val="FFFFFF"/>
                </a:highlight>
                <a:latin typeface="Courier"/>
              </a:rPr>
              <a:t>.</a:t>
            </a:r>
            <a:r>
              <a:rPr lang="en-US" sz="1800" b="0" i="0" u="none" strike="noStrike" baseline="0" dirty="0" err="1">
                <a:solidFill>
                  <a:srgbClr val="000000"/>
                </a:solidFill>
                <a:highlight>
                  <a:srgbClr val="FFFFFF"/>
                </a:highlight>
                <a:latin typeface="Courier"/>
              </a:rPr>
              <a:t>climate_type</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FROM</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employees</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emp</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JOIN</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departments</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dept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ON</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EMP</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DEPARTMENT_ID </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DEPT</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DEPARTMENT_ID</a:t>
            </a:r>
          </a:p>
          <a:p>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JOIN</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locations</a:t>
            </a:r>
            <a:r>
              <a:rPr lang="en-US" sz="1800" b="0" i="0" u="none" strike="noStrike" baseline="0" dirty="0">
                <a:solidFill>
                  <a:srgbClr val="000000"/>
                </a:solidFill>
                <a:highlight>
                  <a:srgbClr val="FFFFFF"/>
                </a:highlight>
                <a:latin typeface="Courier"/>
              </a:rPr>
              <a:t> loc </a:t>
            </a:r>
            <a:r>
              <a:rPr lang="en-US" sz="1800" b="0" i="0" u="none" strike="noStrike" baseline="0" dirty="0">
                <a:solidFill>
                  <a:srgbClr val="0000FF"/>
                </a:solidFill>
                <a:highlight>
                  <a:srgbClr val="FFFFFF"/>
                </a:highlight>
                <a:latin typeface="Courier"/>
              </a:rPr>
              <a:t>ON</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DEPT</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LOCATION_ID </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LOC</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LOCATION_ID</a:t>
            </a:r>
          </a:p>
          <a:p>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JOIN</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countries</a:t>
            </a:r>
            <a:r>
              <a:rPr lang="en-US" sz="1800" b="0" i="0" u="none" strike="noStrike" baseline="0" dirty="0">
                <a:solidFill>
                  <a:srgbClr val="000000"/>
                </a:solidFill>
                <a:highlight>
                  <a:srgbClr val="FFFFFF"/>
                </a:highlight>
                <a:latin typeface="Courier"/>
              </a:rPr>
              <a:t> country </a:t>
            </a:r>
            <a:r>
              <a:rPr lang="en-US" sz="1800" b="0" i="0" u="none" strike="noStrike" baseline="0" dirty="0">
                <a:solidFill>
                  <a:srgbClr val="0000FF"/>
                </a:solidFill>
                <a:highlight>
                  <a:srgbClr val="FFFFFF"/>
                </a:highlight>
                <a:latin typeface="Courier"/>
              </a:rPr>
              <a:t>ON</a:t>
            </a:r>
            <a:r>
              <a:rPr lang="en-US" sz="1800" b="0" i="0" u="none" strike="noStrike" baseline="0" dirty="0">
                <a:solidFill>
                  <a:srgbClr val="000000"/>
                </a:solidFill>
                <a:highlight>
                  <a:srgbClr val="FFFFFF"/>
                </a:highlight>
                <a:latin typeface="Courier"/>
              </a:rPr>
              <a:t> LOC</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COUNTRY_ID </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COUNTRY</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COUNTRY_ID</a:t>
            </a:r>
          </a:p>
          <a:p>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JOIN</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regions</a:t>
            </a:r>
            <a:r>
              <a:rPr lang="en-US" sz="1800" b="0" i="0" u="none" strike="noStrike" baseline="0" dirty="0">
                <a:solidFill>
                  <a:srgbClr val="000000"/>
                </a:solidFill>
                <a:highlight>
                  <a:srgbClr val="FFFFFF"/>
                </a:highlight>
                <a:latin typeface="Courier"/>
              </a:rPr>
              <a:t> reg </a:t>
            </a:r>
            <a:r>
              <a:rPr lang="en-US" sz="1800" b="0" i="0" u="none" strike="noStrike" baseline="0" dirty="0">
                <a:solidFill>
                  <a:srgbClr val="0000FF"/>
                </a:solidFill>
                <a:highlight>
                  <a:srgbClr val="FFFFFF"/>
                </a:highlight>
                <a:latin typeface="Courier"/>
              </a:rPr>
              <a:t>ON</a:t>
            </a:r>
            <a:r>
              <a:rPr lang="en-US" sz="1800" b="0" i="0" u="none" strike="noStrike" baseline="0" dirty="0">
                <a:solidFill>
                  <a:srgbClr val="000000"/>
                </a:solidFill>
                <a:highlight>
                  <a:srgbClr val="FFFFFF"/>
                </a:highlight>
                <a:latin typeface="Courier"/>
              </a:rPr>
              <a:t> COUNTRY</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REGION_ID </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REG</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REGION_ID</a:t>
            </a:r>
            <a:endParaRPr lang="en-US" dirty="0"/>
          </a:p>
        </p:txBody>
      </p:sp>
      <p:sp>
        <p:nvSpPr>
          <p:cNvPr id="3" name="TextBox 2">
            <a:extLst>
              <a:ext uri="{FF2B5EF4-FFF2-40B4-BE49-F238E27FC236}">
                <a16:creationId xmlns:a16="http://schemas.microsoft.com/office/drawing/2014/main" id="{E9D40ED1-BA3B-E328-85D4-89D17995B3CA}"/>
              </a:ext>
            </a:extLst>
          </p:cNvPr>
          <p:cNvSpPr txBox="1"/>
          <p:nvPr/>
        </p:nvSpPr>
        <p:spPr>
          <a:xfrm>
            <a:off x="6479726" y="5691992"/>
            <a:ext cx="4959418" cy="646331"/>
          </a:xfrm>
          <a:prstGeom prst="rect">
            <a:avLst/>
          </a:prstGeom>
          <a:noFill/>
        </p:spPr>
        <p:txBody>
          <a:bodyPr wrap="square">
            <a:spAutoFit/>
          </a:bodyPr>
          <a:lstStyle/>
          <a:p>
            <a:pPr algn="ctr"/>
            <a:r>
              <a:rPr lang="en-US" i="1" dirty="0">
                <a:solidFill>
                  <a:srgbClr val="008000"/>
                </a:solidFill>
                <a:highlight>
                  <a:srgbClr val="FFFFFF"/>
                </a:highlight>
                <a:latin typeface="Courier"/>
              </a:rPr>
              <a:t>--with ON clause to connect with matching column from another table</a:t>
            </a:r>
            <a:endParaRPr lang="en-US" dirty="0"/>
          </a:p>
        </p:txBody>
      </p:sp>
    </p:spTree>
    <p:extLst>
      <p:ext uri="{BB962C8B-B14F-4D97-AF65-F5344CB8AC3E}">
        <p14:creationId xmlns:p14="http://schemas.microsoft.com/office/powerpoint/2010/main" val="29931605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a:xfrm>
            <a:off x="758952" y="605826"/>
            <a:ext cx="10671048" cy="768096"/>
          </a:xfrm>
        </p:spPr>
        <p:txBody>
          <a:bodyPr/>
          <a:lstStyle/>
          <a:p>
            <a:r>
              <a:rPr lang="en-US" dirty="0"/>
              <a:t>JOINS</a:t>
            </a:r>
          </a:p>
        </p:txBody>
      </p:sp>
      <p:sp>
        <p:nvSpPr>
          <p:cNvPr id="73" name="Footer Placeholder 72">
            <a:extLst>
              <a:ext uri="{FF2B5EF4-FFF2-40B4-BE49-F238E27FC236}">
                <a16:creationId xmlns:a16="http://schemas.microsoft.com/office/drawing/2014/main" id="{253AA363-0A91-5CE9-7764-DD7813D6BF70}"/>
              </a:ext>
            </a:extLst>
          </p:cNvPr>
          <p:cNvSpPr>
            <a:spLocks noGrp="1"/>
          </p:cNvSpPr>
          <p:nvPr>
            <p:ph type="ftr" sz="quarter" idx="11"/>
          </p:nvPr>
        </p:nvSpPr>
        <p:spPr/>
        <p:txBody>
          <a:bodyPr/>
          <a:lstStyle/>
          <a:p>
            <a:r>
              <a:rPr lang="en-US"/>
              <a:t>Presentation title</a:t>
            </a:r>
            <a:endParaRPr lang="en-US" dirty="0"/>
          </a:p>
        </p:txBody>
      </p:sp>
      <p:sp>
        <p:nvSpPr>
          <p:cNvPr id="74" name="Slide Number Placeholder 73">
            <a:extLst>
              <a:ext uri="{FF2B5EF4-FFF2-40B4-BE49-F238E27FC236}">
                <a16:creationId xmlns:a16="http://schemas.microsoft.com/office/drawing/2014/main" id="{B964C6B0-844C-A964-2B74-46CF893E1381}"/>
              </a:ext>
            </a:extLst>
          </p:cNvPr>
          <p:cNvSpPr>
            <a:spLocks noGrp="1"/>
          </p:cNvSpPr>
          <p:nvPr>
            <p:ph type="sldNum" sz="quarter" idx="12"/>
          </p:nvPr>
        </p:nvSpPr>
        <p:spPr/>
        <p:txBody>
          <a:bodyPr/>
          <a:lstStyle/>
          <a:p>
            <a:fld id="{48F63A3B-78C7-47BE-AE5E-E10140E04643}" type="slidenum">
              <a:rPr lang="en-US" smtClean="0"/>
              <a:pPr/>
              <a:t>36</a:t>
            </a:fld>
            <a:endParaRPr lang="en-US" dirty="0"/>
          </a:p>
        </p:txBody>
      </p:sp>
      <p:sp>
        <p:nvSpPr>
          <p:cNvPr id="2" name="TextBox 1">
            <a:extLst>
              <a:ext uri="{FF2B5EF4-FFF2-40B4-BE49-F238E27FC236}">
                <a16:creationId xmlns:a16="http://schemas.microsoft.com/office/drawing/2014/main" id="{4E9E77B3-0FBD-31F6-198D-B25C0DA9828F}"/>
              </a:ext>
            </a:extLst>
          </p:cNvPr>
          <p:cNvSpPr txBox="1"/>
          <p:nvPr/>
        </p:nvSpPr>
        <p:spPr>
          <a:xfrm>
            <a:off x="3614767" y="1483399"/>
            <a:ext cx="4959418" cy="523220"/>
          </a:xfrm>
          <a:prstGeom prst="rect">
            <a:avLst/>
          </a:prstGeom>
          <a:noFill/>
        </p:spPr>
        <p:txBody>
          <a:bodyPr wrap="square">
            <a:spAutoFit/>
          </a:bodyPr>
          <a:lstStyle/>
          <a:p>
            <a:pPr algn="ctr"/>
            <a:r>
              <a:rPr lang="en-US" sz="2800" dirty="0"/>
              <a:t>SELF JOIN</a:t>
            </a:r>
          </a:p>
        </p:txBody>
      </p:sp>
      <p:sp>
        <p:nvSpPr>
          <p:cNvPr id="5" name="TextBox 4">
            <a:extLst>
              <a:ext uri="{FF2B5EF4-FFF2-40B4-BE49-F238E27FC236}">
                <a16:creationId xmlns:a16="http://schemas.microsoft.com/office/drawing/2014/main" id="{055F1187-F89A-834C-351C-AF5AB119AB69}"/>
              </a:ext>
            </a:extLst>
          </p:cNvPr>
          <p:cNvSpPr txBox="1"/>
          <p:nvPr/>
        </p:nvSpPr>
        <p:spPr>
          <a:xfrm>
            <a:off x="907142" y="2471583"/>
            <a:ext cx="10671048" cy="923330"/>
          </a:xfrm>
          <a:prstGeom prst="rect">
            <a:avLst/>
          </a:prstGeom>
          <a:noFill/>
        </p:spPr>
        <p:txBody>
          <a:bodyPr wrap="square">
            <a:spAutoFit/>
          </a:bodyPr>
          <a:lstStyle/>
          <a:p>
            <a:pPr algn="ctr"/>
            <a:r>
              <a:rPr lang="en-US" sz="1800" b="0" i="0" u="sng" strike="noStrike" baseline="0" dirty="0">
                <a:solidFill>
                  <a:srgbClr val="0000FF"/>
                </a:solidFill>
                <a:highlight>
                  <a:srgbClr val="FFFFFF"/>
                </a:highlight>
                <a:latin typeface="Courier"/>
              </a:rPr>
              <a:t>SELECT</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FF"/>
                </a:solidFill>
                <a:highlight>
                  <a:srgbClr val="FFFFFF"/>
                </a:highlight>
                <a:latin typeface="Courier"/>
              </a:rPr>
              <a:t>e.</a:t>
            </a:r>
            <a:r>
              <a:rPr lang="en-US" sz="1800" b="0" i="0" u="none" strike="noStrike" baseline="0" dirty="0" err="1">
                <a:solidFill>
                  <a:srgbClr val="000000"/>
                </a:solidFill>
                <a:highlight>
                  <a:srgbClr val="FFFFFF"/>
                </a:highlight>
                <a:latin typeface="Courier"/>
              </a:rPr>
              <a:t>first_name</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emp</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FF"/>
                </a:solidFill>
                <a:highlight>
                  <a:srgbClr val="FFFFFF"/>
                </a:highlight>
                <a:latin typeface="Courier"/>
              </a:rPr>
              <a:t>m.</a:t>
            </a:r>
            <a:r>
              <a:rPr lang="en-US" sz="1800" b="0" i="0" u="none" strike="noStrike" baseline="0" dirty="0" err="1">
                <a:solidFill>
                  <a:srgbClr val="000000"/>
                </a:solidFill>
                <a:highlight>
                  <a:srgbClr val="FFFFFF"/>
                </a:highlight>
                <a:latin typeface="Courier"/>
              </a:rPr>
              <a:t>first_name</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00"/>
                </a:solidFill>
                <a:highlight>
                  <a:srgbClr val="FFFFFF"/>
                </a:highlight>
                <a:latin typeface="Courier"/>
              </a:rPr>
              <a:t>mgr</a:t>
            </a:r>
            <a:endParaRPr lang="en-US" sz="1800" b="0" i="0" u="none" strike="noStrike" baseline="0" dirty="0">
              <a:solidFill>
                <a:srgbClr val="000000"/>
              </a:solidFill>
              <a:highlight>
                <a:srgbClr val="FFFFFF"/>
              </a:highlight>
              <a:latin typeface="Courier"/>
            </a:endParaRPr>
          </a:p>
          <a:p>
            <a:pPr algn="ctr"/>
            <a:r>
              <a:rPr lang="en-US" sz="1800" b="0" i="0" u="none" strike="noStrike" baseline="0" dirty="0">
                <a:solidFill>
                  <a:srgbClr val="0000FF"/>
                </a:solidFill>
                <a:highlight>
                  <a:srgbClr val="FFFFFF"/>
                </a:highlight>
                <a:latin typeface="Courier"/>
              </a:rPr>
              <a:t>FROM</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employees</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e</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JOIN</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employees</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m</a:t>
            </a:r>
            <a:endParaRPr lang="en-US" sz="1800" b="0" i="0" u="none" strike="noStrike" baseline="0" dirty="0">
              <a:solidFill>
                <a:srgbClr val="000000"/>
              </a:solidFill>
              <a:highlight>
                <a:srgbClr val="FFFFFF"/>
              </a:highlight>
              <a:latin typeface="Courier"/>
            </a:endParaRPr>
          </a:p>
          <a:p>
            <a:pPr algn="ctr"/>
            <a:r>
              <a:rPr lang="en-US" sz="1800" b="0" i="0" u="none" strike="noStrike" baseline="0" dirty="0">
                <a:solidFill>
                  <a:srgbClr val="0000FF"/>
                </a:solidFill>
                <a:highlight>
                  <a:srgbClr val="FFFFFF"/>
                </a:highlight>
                <a:latin typeface="Courier"/>
              </a:rPr>
              <a:t>ON</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a:t>
            </a:r>
            <a:r>
              <a:rPr lang="en-US" sz="1800" b="0" i="0" u="none" strike="noStrike" baseline="0" dirty="0" err="1">
                <a:solidFill>
                  <a:srgbClr val="0000FF"/>
                </a:solidFill>
                <a:highlight>
                  <a:srgbClr val="FFFFFF"/>
                </a:highlight>
                <a:latin typeface="Courier"/>
              </a:rPr>
              <a:t>e.</a:t>
            </a:r>
            <a:r>
              <a:rPr lang="en-US" sz="1800" b="0" i="0" u="none" strike="noStrike" baseline="0" dirty="0" err="1">
                <a:solidFill>
                  <a:srgbClr val="000000"/>
                </a:solidFill>
                <a:highlight>
                  <a:srgbClr val="FFFFFF"/>
                </a:highlight>
                <a:latin typeface="Courier"/>
              </a:rPr>
              <a:t>manager_id</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FF"/>
                </a:solidFill>
                <a:highlight>
                  <a:srgbClr val="FFFFFF"/>
                </a:highlight>
                <a:latin typeface="Courier"/>
              </a:rPr>
              <a:t>m.</a:t>
            </a:r>
            <a:r>
              <a:rPr lang="en-US" sz="1800" b="0" i="0" u="none" strike="noStrike" baseline="0" dirty="0" err="1">
                <a:solidFill>
                  <a:srgbClr val="000000"/>
                </a:solidFill>
                <a:highlight>
                  <a:srgbClr val="FFFFFF"/>
                </a:highlight>
                <a:latin typeface="Courier"/>
              </a:rPr>
              <a:t>employee_id</a:t>
            </a:r>
            <a:r>
              <a:rPr lang="en-US" sz="1800" b="0" i="0" u="none" strike="noStrike" baseline="0" dirty="0">
                <a:solidFill>
                  <a:srgbClr val="0000FF"/>
                </a:solidFill>
                <a:highlight>
                  <a:srgbClr val="FFFFFF"/>
                </a:highlight>
                <a:latin typeface="Courier"/>
              </a:rPr>
              <a:t>);</a:t>
            </a:r>
            <a:endParaRPr lang="en-US" dirty="0"/>
          </a:p>
        </p:txBody>
      </p:sp>
      <p:sp>
        <p:nvSpPr>
          <p:cNvPr id="3" name="TextBox 2">
            <a:extLst>
              <a:ext uri="{FF2B5EF4-FFF2-40B4-BE49-F238E27FC236}">
                <a16:creationId xmlns:a16="http://schemas.microsoft.com/office/drawing/2014/main" id="{E9D40ED1-BA3B-E328-85D4-89D17995B3CA}"/>
              </a:ext>
            </a:extLst>
          </p:cNvPr>
          <p:cNvSpPr txBox="1"/>
          <p:nvPr/>
        </p:nvSpPr>
        <p:spPr>
          <a:xfrm>
            <a:off x="6479726" y="5691992"/>
            <a:ext cx="4959418" cy="369332"/>
          </a:xfrm>
          <a:prstGeom prst="rect">
            <a:avLst/>
          </a:prstGeom>
          <a:noFill/>
        </p:spPr>
        <p:txBody>
          <a:bodyPr wrap="square">
            <a:spAutoFit/>
          </a:bodyPr>
          <a:lstStyle/>
          <a:p>
            <a:pPr algn="ctr"/>
            <a:r>
              <a:rPr lang="en-US" i="1" dirty="0">
                <a:solidFill>
                  <a:srgbClr val="008000"/>
                </a:solidFill>
                <a:highlight>
                  <a:srgbClr val="FFFFFF"/>
                </a:highlight>
                <a:latin typeface="Courier"/>
              </a:rPr>
              <a:t>Mind the on  condition</a:t>
            </a:r>
            <a:endParaRPr lang="en-US" dirty="0"/>
          </a:p>
        </p:txBody>
      </p:sp>
    </p:spTree>
    <p:extLst>
      <p:ext uri="{BB962C8B-B14F-4D97-AF65-F5344CB8AC3E}">
        <p14:creationId xmlns:p14="http://schemas.microsoft.com/office/powerpoint/2010/main" val="18765644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a:xfrm>
            <a:off x="758952" y="605826"/>
            <a:ext cx="10671048" cy="768096"/>
          </a:xfrm>
        </p:spPr>
        <p:txBody>
          <a:bodyPr/>
          <a:lstStyle/>
          <a:p>
            <a:r>
              <a:rPr lang="en-US" dirty="0"/>
              <a:t>JOINS</a:t>
            </a:r>
          </a:p>
        </p:txBody>
      </p:sp>
      <p:sp>
        <p:nvSpPr>
          <p:cNvPr id="73" name="Footer Placeholder 72">
            <a:extLst>
              <a:ext uri="{FF2B5EF4-FFF2-40B4-BE49-F238E27FC236}">
                <a16:creationId xmlns:a16="http://schemas.microsoft.com/office/drawing/2014/main" id="{253AA363-0A91-5CE9-7764-DD7813D6BF70}"/>
              </a:ext>
            </a:extLst>
          </p:cNvPr>
          <p:cNvSpPr>
            <a:spLocks noGrp="1"/>
          </p:cNvSpPr>
          <p:nvPr>
            <p:ph type="ftr" sz="quarter" idx="11"/>
          </p:nvPr>
        </p:nvSpPr>
        <p:spPr/>
        <p:txBody>
          <a:bodyPr/>
          <a:lstStyle/>
          <a:p>
            <a:r>
              <a:rPr lang="en-US"/>
              <a:t>Presentation title</a:t>
            </a:r>
            <a:endParaRPr lang="en-US" dirty="0"/>
          </a:p>
        </p:txBody>
      </p:sp>
      <p:sp>
        <p:nvSpPr>
          <p:cNvPr id="74" name="Slide Number Placeholder 73">
            <a:extLst>
              <a:ext uri="{FF2B5EF4-FFF2-40B4-BE49-F238E27FC236}">
                <a16:creationId xmlns:a16="http://schemas.microsoft.com/office/drawing/2014/main" id="{B964C6B0-844C-A964-2B74-46CF893E1381}"/>
              </a:ext>
            </a:extLst>
          </p:cNvPr>
          <p:cNvSpPr>
            <a:spLocks noGrp="1"/>
          </p:cNvSpPr>
          <p:nvPr>
            <p:ph type="sldNum" sz="quarter" idx="12"/>
          </p:nvPr>
        </p:nvSpPr>
        <p:spPr/>
        <p:txBody>
          <a:bodyPr/>
          <a:lstStyle/>
          <a:p>
            <a:fld id="{48F63A3B-78C7-47BE-AE5E-E10140E04643}" type="slidenum">
              <a:rPr lang="en-US" smtClean="0"/>
              <a:pPr/>
              <a:t>37</a:t>
            </a:fld>
            <a:endParaRPr lang="en-US" dirty="0"/>
          </a:p>
        </p:txBody>
      </p:sp>
      <p:sp>
        <p:nvSpPr>
          <p:cNvPr id="2" name="TextBox 1">
            <a:extLst>
              <a:ext uri="{FF2B5EF4-FFF2-40B4-BE49-F238E27FC236}">
                <a16:creationId xmlns:a16="http://schemas.microsoft.com/office/drawing/2014/main" id="{4E9E77B3-0FBD-31F6-198D-B25C0DA9828F}"/>
              </a:ext>
            </a:extLst>
          </p:cNvPr>
          <p:cNvSpPr txBox="1"/>
          <p:nvPr/>
        </p:nvSpPr>
        <p:spPr>
          <a:xfrm>
            <a:off x="3614767" y="1483399"/>
            <a:ext cx="4959418" cy="523220"/>
          </a:xfrm>
          <a:prstGeom prst="rect">
            <a:avLst/>
          </a:prstGeom>
          <a:noFill/>
        </p:spPr>
        <p:txBody>
          <a:bodyPr wrap="square">
            <a:spAutoFit/>
          </a:bodyPr>
          <a:lstStyle/>
          <a:p>
            <a:pPr algn="ctr"/>
            <a:r>
              <a:rPr lang="en-US" sz="2800" dirty="0"/>
              <a:t>LEFT JOIN</a:t>
            </a:r>
          </a:p>
        </p:txBody>
      </p:sp>
      <p:sp>
        <p:nvSpPr>
          <p:cNvPr id="5" name="TextBox 4">
            <a:extLst>
              <a:ext uri="{FF2B5EF4-FFF2-40B4-BE49-F238E27FC236}">
                <a16:creationId xmlns:a16="http://schemas.microsoft.com/office/drawing/2014/main" id="{055F1187-F89A-834C-351C-AF5AB119AB69}"/>
              </a:ext>
            </a:extLst>
          </p:cNvPr>
          <p:cNvSpPr txBox="1"/>
          <p:nvPr/>
        </p:nvSpPr>
        <p:spPr>
          <a:xfrm>
            <a:off x="907142" y="2471583"/>
            <a:ext cx="10671048" cy="923330"/>
          </a:xfrm>
          <a:prstGeom prst="rect">
            <a:avLst/>
          </a:prstGeom>
          <a:noFill/>
        </p:spPr>
        <p:txBody>
          <a:bodyPr wrap="square">
            <a:spAutoFit/>
          </a:bodyPr>
          <a:lstStyle/>
          <a:p>
            <a:pPr algn="just"/>
            <a:r>
              <a:rPr lang="en-US" sz="1800" b="0" i="0" u="none" strike="noStrike" baseline="0" dirty="0">
                <a:solidFill>
                  <a:srgbClr val="0000FF"/>
                </a:solidFill>
                <a:highlight>
                  <a:srgbClr val="FFFFFF"/>
                </a:highlight>
                <a:latin typeface="Courier"/>
              </a:rPr>
              <a:t>select</a:t>
            </a:r>
            <a:r>
              <a:rPr lang="en-US" sz="1800" b="0" i="0" u="none" strike="noStrike" baseline="0" dirty="0">
                <a:solidFill>
                  <a:srgbClr val="000000"/>
                </a:solidFill>
                <a:highlight>
                  <a:srgbClr val="FFFFFF"/>
                </a:highlight>
                <a:latin typeface="Courier"/>
              </a:rPr>
              <a:t> * </a:t>
            </a:r>
            <a:r>
              <a:rPr lang="en-US" sz="1800" b="0" i="0" u="none" strike="noStrike" baseline="0" dirty="0">
                <a:solidFill>
                  <a:srgbClr val="0000FF"/>
                </a:solidFill>
                <a:highlight>
                  <a:srgbClr val="FFFFFF"/>
                </a:highlight>
                <a:latin typeface="Courier"/>
              </a:rPr>
              <a:t>from</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employees</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emp</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left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join</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departments</a:t>
            </a:r>
            <a:r>
              <a:rPr lang="en-US" sz="1800" b="0" i="0" u="none" strike="noStrike" baseline="0" dirty="0">
                <a:solidFill>
                  <a:srgbClr val="000000"/>
                </a:solidFill>
                <a:highlight>
                  <a:srgbClr val="FFFFFF"/>
                </a:highlight>
                <a:latin typeface="Courier"/>
              </a:rPr>
              <a:t> dep</a:t>
            </a:r>
          </a:p>
          <a:p>
            <a:pPr algn="just"/>
            <a:r>
              <a:rPr lang="en-US" sz="1800" b="0" i="0" u="none" strike="noStrike" baseline="0" dirty="0">
                <a:solidFill>
                  <a:srgbClr val="0000FF"/>
                </a:solidFill>
                <a:highlight>
                  <a:srgbClr val="FFFFFF"/>
                </a:highlight>
                <a:latin typeface="Courier"/>
              </a:rPr>
              <a:t>on</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808000"/>
                </a:solidFill>
                <a:highlight>
                  <a:srgbClr val="FFFFFF"/>
                </a:highlight>
                <a:latin typeface="Courier"/>
              </a:rPr>
              <a:t>emp</a:t>
            </a:r>
            <a:r>
              <a:rPr lang="en-US" sz="1800" b="0" i="0" u="none" strike="noStrike" baseline="0" dirty="0" err="1">
                <a:solidFill>
                  <a:srgbClr val="0000FF"/>
                </a:solidFill>
                <a:highlight>
                  <a:srgbClr val="FFFFFF"/>
                </a:highlight>
                <a:latin typeface="Courier"/>
              </a:rPr>
              <a:t>.</a:t>
            </a:r>
            <a:r>
              <a:rPr lang="en-US" sz="1800" b="0" i="0" u="none" strike="noStrike" baseline="0" dirty="0" err="1">
                <a:solidFill>
                  <a:srgbClr val="000000"/>
                </a:solidFill>
                <a:highlight>
                  <a:srgbClr val="FFFFFF"/>
                </a:highlight>
                <a:latin typeface="Courier"/>
              </a:rPr>
              <a:t>department_id</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00"/>
                </a:solidFill>
                <a:highlight>
                  <a:srgbClr val="FFFFFF"/>
                </a:highlight>
                <a:latin typeface="Courier"/>
              </a:rPr>
              <a:t>dep</a:t>
            </a:r>
            <a:r>
              <a:rPr lang="en-US" sz="1800" b="0" i="0" u="none" strike="noStrike" baseline="0" dirty="0" err="1">
                <a:solidFill>
                  <a:srgbClr val="0000FF"/>
                </a:solidFill>
                <a:highlight>
                  <a:srgbClr val="FFFFFF"/>
                </a:highlight>
                <a:latin typeface="Courier"/>
              </a:rPr>
              <a:t>.</a:t>
            </a:r>
            <a:r>
              <a:rPr lang="en-US" sz="1800" b="0" i="0" u="none" strike="noStrike" baseline="0" dirty="0" err="1">
                <a:solidFill>
                  <a:srgbClr val="000000"/>
                </a:solidFill>
                <a:highlight>
                  <a:srgbClr val="FFFFFF"/>
                </a:highlight>
                <a:latin typeface="Courier"/>
              </a:rPr>
              <a:t>department_id</a:t>
            </a:r>
            <a:r>
              <a:rPr lang="en-US" sz="1800" b="0" i="0" u="none" strike="noStrike" baseline="0" dirty="0">
                <a:solidFill>
                  <a:srgbClr val="000000"/>
                </a:solidFill>
                <a:highlight>
                  <a:srgbClr val="FFFFFF"/>
                </a:highlight>
                <a:latin typeface="Courier"/>
              </a:rPr>
              <a:t> </a:t>
            </a:r>
          </a:p>
          <a:p>
            <a:pPr algn="just"/>
            <a:r>
              <a:rPr lang="en-US" sz="1800" b="0" i="0" u="none" strike="noStrike" baseline="0" dirty="0">
                <a:solidFill>
                  <a:srgbClr val="0000FF"/>
                </a:solidFill>
                <a:highlight>
                  <a:srgbClr val="FFFFFF"/>
                </a:highlight>
                <a:latin typeface="Courier"/>
              </a:rPr>
              <a:t>order</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by</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808000"/>
                </a:solidFill>
                <a:highlight>
                  <a:srgbClr val="FFFFFF"/>
                </a:highlight>
                <a:latin typeface="Courier"/>
              </a:rPr>
              <a:t>emp</a:t>
            </a:r>
            <a:r>
              <a:rPr lang="en-US" sz="1800" b="0" i="0" u="none" strike="noStrike" baseline="0" dirty="0" err="1">
                <a:solidFill>
                  <a:srgbClr val="0000FF"/>
                </a:solidFill>
                <a:highlight>
                  <a:srgbClr val="FFFFFF"/>
                </a:highlight>
                <a:latin typeface="Courier"/>
              </a:rPr>
              <a:t>.</a:t>
            </a:r>
            <a:r>
              <a:rPr lang="en-US" sz="1800" b="0" i="0" u="none" strike="noStrike" baseline="0" dirty="0" err="1">
                <a:solidFill>
                  <a:srgbClr val="000000"/>
                </a:solidFill>
                <a:highlight>
                  <a:srgbClr val="FFFFFF"/>
                </a:highlight>
                <a:latin typeface="Courier"/>
              </a:rPr>
              <a:t>department_id</a:t>
            </a:r>
            <a:endParaRPr lang="en-US" dirty="0"/>
          </a:p>
        </p:txBody>
      </p:sp>
      <p:sp>
        <p:nvSpPr>
          <p:cNvPr id="3" name="TextBox 2">
            <a:extLst>
              <a:ext uri="{FF2B5EF4-FFF2-40B4-BE49-F238E27FC236}">
                <a16:creationId xmlns:a16="http://schemas.microsoft.com/office/drawing/2014/main" id="{E9D40ED1-BA3B-E328-85D4-89D17995B3CA}"/>
              </a:ext>
            </a:extLst>
          </p:cNvPr>
          <p:cNvSpPr txBox="1"/>
          <p:nvPr/>
        </p:nvSpPr>
        <p:spPr>
          <a:xfrm>
            <a:off x="6479726" y="5691992"/>
            <a:ext cx="4959418" cy="369332"/>
          </a:xfrm>
          <a:prstGeom prst="rect">
            <a:avLst/>
          </a:prstGeom>
          <a:noFill/>
        </p:spPr>
        <p:txBody>
          <a:bodyPr wrap="square">
            <a:spAutoFit/>
          </a:bodyPr>
          <a:lstStyle/>
          <a:p>
            <a:pPr algn="ctr"/>
            <a:r>
              <a:rPr lang="en-US" i="1" dirty="0">
                <a:solidFill>
                  <a:srgbClr val="008000"/>
                </a:solidFill>
                <a:highlight>
                  <a:srgbClr val="FFFFFF"/>
                </a:highlight>
                <a:latin typeface="Courier"/>
              </a:rPr>
              <a:t>Mind the on  condition</a:t>
            </a:r>
            <a:endParaRPr lang="en-US" dirty="0"/>
          </a:p>
        </p:txBody>
      </p:sp>
      <p:sp>
        <p:nvSpPr>
          <p:cNvPr id="7" name="TextBox 6">
            <a:extLst>
              <a:ext uri="{FF2B5EF4-FFF2-40B4-BE49-F238E27FC236}">
                <a16:creationId xmlns:a16="http://schemas.microsoft.com/office/drawing/2014/main" id="{7C72EA17-47A4-22AC-B379-7B6D793128E0}"/>
              </a:ext>
            </a:extLst>
          </p:cNvPr>
          <p:cNvSpPr txBox="1"/>
          <p:nvPr/>
        </p:nvSpPr>
        <p:spPr>
          <a:xfrm>
            <a:off x="907141" y="3710012"/>
            <a:ext cx="7903029" cy="923330"/>
          </a:xfrm>
          <a:prstGeom prst="rect">
            <a:avLst/>
          </a:prstGeom>
          <a:noFill/>
        </p:spPr>
        <p:txBody>
          <a:bodyPr wrap="square">
            <a:spAutoFit/>
          </a:bodyPr>
          <a:lstStyle/>
          <a:p>
            <a:r>
              <a:rPr lang="en-US" sz="1800" b="0" i="0" u="sng" strike="noStrike" baseline="0" dirty="0">
                <a:solidFill>
                  <a:srgbClr val="0000FF"/>
                </a:solidFill>
                <a:highlight>
                  <a:srgbClr val="FFFFFF"/>
                </a:highlight>
                <a:latin typeface="Courier"/>
              </a:rPr>
              <a:t>select</a:t>
            </a:r>
            <a:r>
              <a:rPr lang="en-US" sz="1800" b="0" i="0" u="none" strike="noStrike" baseline="0" dirty="0">
                <a:solidFill>
                  <a:srgbClr val="000000"/>
                </a:solidFill>
                <a:highlight>
                  <a:srgbClr val="FFFFFF"/>
                </a:highlight>
                <a:latin typeface="Courier"/>
              </a:rPr>
              <a:t> * </a:t>
            </a:r>
            <a:r>
              <a:rPr lang="en-US" sz="1800" b="0" i="0" u="none" strike="noStrike" baseline="0" dirty="0">
                <a:solidFill>
                  <a:srgbClr val="0000FF"/>
                </a:solidFill>
                <a:highlight>
                  <a:srgbClr val="FFFFFF"/>
                </a:highlight>
                <a:latin typeface="Courier"/>
              </a:rPr>
              <a:t>from</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employees</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emp</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departments</a:t>
            </a:r>
            <a:r>
              <a:rPr lang="en-US" sz="1800" b="0" i="0" u="none" strike="noStrike" baseline="0" dirty="0">
                <a:solidFill>
                  <a:srgbClr val="000000"/>
                </a:solidFill>
                <a:highlight>
                  <a:srgbClr val="FFFFFF"/>
                </a:highlight>
                <a:latin typeface="Courier"/>
              </a:rPr>
              <a:t> dep</a:t>
            </a:r>
          </a:p>
          <a:p>
            <a:r>
              <a:rPr lang="en-US" sz="1800" b="0" i="0" u="none" strike="noStrike" baseline="0" dirty="0">
                <a:solidFill>
                  <a:srgbClr val="0000FF"/>
                </a:solidFill>
                <a:highlight>
                  <a:srgbClr val="FFFFFF"/>
                </a:highlight>
                <a:latin typeface="Courier"/>
              </a:rPr>
              <a:t>where</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808000"/>
                </a:solidFill>
                <a:highlight>
                  <a:srgbClr val="FFFFFF"/>
                </a:highlight>
                <a:latin typeface="Courier"/>
              </a:rPr>
              <a:t>emp</a:t>
            </a:r>
            <a:r>
              <a:rPr lang="en-US" sz="1800" b="0" i="0" u="none" strike="noStrike" baseline="0" dirty="0" err="1">
                <a:solidFill>
                  <a:srgbClr val="0000FF"/>
                </a:solidFill>
                <a:highlight>
                  <a:srgbClr val="FFFFFF"/>
                </a:highlight>
                <a:latin typeface="Courier"/>
              </a:rPr>
              <a:t>.</a:t>
            </a:r>
            <a:r>
              <a:rPr lang="en-US" sz="1800" b="0" i="0" u="none" strike="noStrike" baseline="0" dirty="0" err="1">
                <a:solidFill>
                  <a:srgbClr val="000000"/>
                </a:solidFill>
                <a:highlight>
                  <a:srgbClr val="FFFFFF"/>
                </a:highlight>
                <a:latin typeface="Courier"/>
              </a:rPr>
              <a:t>department_id</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00"/>
                </a:solidFill>
                <a:highlight>
                  <a:srgbClr val="FFFFFF"/>
                </a:highlight>
                <a:latin typeface="Courier"/>
              </a:rPr>
              <a:t>dep</a:t>
            </a:r>
            <a:r>
              <a:rPr lang="en-US" sz="1800" b="0" i="0" u="none" strike="noStrike" baseline="0" dirty="0" err="1">
                <a:solidFill>
                  <a:srgbClr val="0000FF"/>
                </a:solidFill>
                <a:highlight>
                  <a:srgbClr val="FFFFFF"/>
                </a:highlight>
                <a:latin typeface="Courier"/>
              </a:rPr>
              <a:t>.</a:t>
            </a:r>
            <a:r>
              <a:rPr lang="en-US" sz="1800" b="0" i="0" u="none" strike="noStrike" baseline="0" dirty="0" err="1">
                <a:solidFill>
                  <a:srgbClr val="000000"/>
                </a:solidFill>
                <a:highlight>
                  <a:srgbClr val="FFFFFF"/>
                </a:highlight>
                <a:latin typeface="Courier"/>
              </a:rPr>
              <a:t>department_id</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FF"/>
                </a:solidFill>
                <a:highlight>
                  <a:srgbClr val="FFFFFF"/>
                </a:highlight>
                <a:latin typeface="Courier"/>
              </a:rPr>
              <a:t>order</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by</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808000"/>
                </a:solidFill>
                <a:highlight>
                  <a:srgbClr val="FFFFFF"/>
                </a:highlight>
                <a:latin typeface="Courier"/>
              </a:rPr>
              <a:t>emp</a:t>
            </a:r>
            <a:r>
              <a:rPr lang="en-US" sz="1800" b="0" i="0" u="none" strike="noStrike" baseline="0" dirty="0" err="1">
                <a:solidFill>
                  <a:srgbClr val="0000FF"/>
                </a:solidFill>
                <a:highlight>
                  <a:srgbClr val="FFFFFF"/>
                </a:highlight>
                <a:latin typeface="Courier"/>
              </a:rPr>
              <a:t>.</a:t>
            </a:r>
            <a:r>
              <a:rPr lang="en-US" sz="1800" b="0" i="0" u="none" strike="noStrike" baseline="0" dirty="0" err="1">
                <a:solidFill>
                  <a:srgbClr val="000000"/>
                </a:solidFill>
                <a:highlight>
                  <a:srgbClr val="FFFFFF"/>
                </a:highlight>
                <a:latin typeface="Courier"/>
              </a:rPr>
              <a:t>department_id</a:t>
            </a:r>
            <a:endParaRPr lang="en-US" dirty="0"/>
          </a:p>
        </p:txBody>
      </p:sp>
    </p:spTree>
    <p:extLst>
      <p:ext uri="{BB962C8B-B14F-4D97-AF65-F5344CB8AC3E}">
        <p14:creationId xmlns:p14="http://schemas.microsoft.com/office/powerpoint/2010/main" val="18335347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a:xfrm>
            <a:off x="758952" y="605826"/>
            <a:ext cx="10671048" cy="768096"/>
          </a:xfrm>
        </p:spPr>
        <p:txBody>
          <a:bodyPr/>
          <a:lstStyle/>
          <a:p>
            <a:r>
              <a:rPr lang="en-US" dirty="0"/>
              <a:t>JOINS</a:t>
            </a:r>
          </a:p>
        </p:txBody>
      </p:sp>
      <p:sp>
        <p:nvSpPr>
          <p:cNvPr id="73" name="Footer Placeholder 72">
            <a:extLst>
              <a:ext uri="{FF2B5EF4-FFF2-40B4-BE49-F238E27FC236}">
                <a16:creationId xmlns:a16="http://schemas.microsoft.com/office/drawing/2014/main" id="{253AA363-0A91-5CE9-7764-DD7813D6BF70}"/>
              </a:ext>
            </a:extLst>
          </p:cNvPr>
          <p:cNvSpPr>
            <a:spLocks noGrp="1"/>
          </p:cNvSpPr>
          <p:nvPr>
            <p:ph type="ftr" sz="quarter" idx="11"/>
          </p:nvPr>
        </p:nvSpPr>
        <p:spPr/>
        <p:txBody>
          <a:bodyPr/>
          <a:lstStyle/>
          <a:p>
            <a:r>
              <a:rPr lang="en-US"/>
              <a:t>Presentation title</a:t>
            </a:r>
            <a:endParaRPr lang="en-US" dirty="0"/>
          </a:p>
        </p:txBody>
      </p:sp>
      <p:sp>
        <p:nvSpPr>
          <p:cNvPr id="74" name="Slide Number Placeholder 73">
            <a:extLst>
              <a:ext uri="{FF2B5EF4-FFF2-40B4-BE49-F238E27FC236}">
                <a16:creationId xmlns:a16="http://schemas.microsoft.com/office/drawing/2014/main" id="{B964C6B0-844C-A964-2B74-46CF893E1381}"/>
              </a:ext>
            </a:extLst>
          </p:cNvPr>
          <p:cNvSpPr>
            <a:spLocks noGrp="1"/>
          </p:cNvSpPr>
          <p:nvPr>
            <p:ph type="sldNum" sz="quarter" idx="12"/>
          </p:nvPr>
        </p:nvSpPr>
        <p:spPr/>
        <p:txBody>
          <a:bodyPr/>
          <a:lstStyle/>
          <a:p>
            <a:fld id="{48F63A3B-78C7-47BE-AE5E-E10140E04643}" type="slidenum">
              <a:rPr lang="en-US" smtClean="0"/>
              <a:pPr/>
              <a:t>38</a:t>
            </a:fld>
            <a:endParaRPr lang="en-US" dirty="0"/>
          </a:p>
        </p:txBody>
      </p:sp>
      <p:sp>
        <p:nvSpPr>
          <p:cNvPr id="2" name="TextBox 1">
            <a:extLst>
              <a:ext uri="{FF2B5EF4-FFF2-40B4-BE49-F238E27FC236}">
                <a16:creationId xmlns:a16="http://schemas.microsoft.com/office/drawing/2014/main" id="{4E9E77B3-0FBD-31F6-198D-B25C0DA9828F}"/>
              </a:ext>
            </a:extLst>
          </p:cNvPr>
          <p:cNvSpPr txBox="1"/>
          <p:nvPr/>
        </p:nvSpPr>
        <p:spPr>
          <a:xfrm>
            <a:off x="3614767" y="1483399"/>
            <a:ext cx="4959418" cy="523220"/>
          </a:xfrm>
          <a:prstGeom prst="rect">
            <a:avLst/>
          </a:prstGeom>
          <a:noFill/>
        </p:spPr>
        <p:txBody>
          <a:bodyPr wrap="square">
            <a:spAutoFit/>
          </a:bodyPr>
          <a:lstStyle/>
          <a:p>
            <a:pPr algn="ctr"/>
            <a:r>
              <a:rPr lang="en-US" sz="2800" dirty="0"/>
              <a:t>RIGHT JOIN</a:t>
            </a:r>
          </a:p>
        </p:txBody>
      </p:sp>
      <p:sp>
        <p:nvSpPr>
          <p:cNvPr id="5" name="TextBox 4">
            <a:extLst>
              <a:ext uri="{FF2B5EF4-FFF2-40B4-BE49-F238E27FC236}">
                <a16:creationId xmlns:a16="http://schemas.microsoft.com/office/drawing/2014/main" id="{055F1187-F89A-834C-351C-AF5AB119AB69}"/>
              </a:ext>
            </a:extLst>
          </p:cNvPr>
          <p:cNvSpPr txBox="1"/>
          <p:nvPr/>
        </p:nvSpPr>
        <p:spPr>
          <a:xfrm>
            <a:off x="907142" y="2471583"/>
            <a:ext cx="10671048" cy="923330"/>
          </a:xfrm>
          <a:prstGeom prst="rect">
            <a:avLst/>
          </a:prstGeom>
          <a:noFill/>
        </p:spPr>
        <p:txBody>
          <a:bodyPr wrap="square">
            <a:spAutoFit/>
          </a:bodyPr>
          <a:lstStyle/>
          <a:p>
            <a:r>
              <a:rPr lang="en-US" sz="1800" b="0" i="0" u="sng" strike="noStrike" baseline="0" dirty="0">
                <a:solidFill>
                  <a:srgbClr val="0000FF"/>
                </a:solidFill>
                <a:highlight>
                  <a:srgbClr val="FFFFFF"/>
                </a:highlight>
                <a:latin typeface="Courier"/>
              </a:rPr>
              <a:t>select</a:t>
            </a:r>
            <a:r>
              <a:rPr lang="en-US" sz="1800" b="0" i="0" u="none" strike="noStrike" baseline="0" dirty="0">
                <a:solidFill>
                  <a:srgbClr val="000000"/>
                </a:solidFill>
                <a:highlight>
                  <a:srgbClr val="FFFFFF"/>
                </a:highlight>
                <a:latin typeface="Courier"/>
              </a:rPr>
              <a:t> * </a:t>
            </a:r>
            <a:r>
              <a:rPr lang="en-US" sz="1800" b="0" i="0" u="none" strike="noStrike" baseline="0" dirty="0">
                <a:solidFill>
                  <a:srgbClr val="0000FF"/>
                </a:solidFill>
                <a:highlight>
                  <a:srgbClr val="FFFFFF"/>
                </a:highlight>
                <a:latin typeface="Courier"/>
              </a:rPr>
              <a:t>from</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employees</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emp</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right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join</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departments</a:t>
            </a:r>
            <a:r>
              <a:rPr lang="en-US" sz="1800" b="0" i="0" u="none" strike="noStrike" baseline="0" dirty="0">
                <a:solidFill>
                  <a:srgbClr val="000000"/>
                </a:solidFill>
                <a:highlight>
                  <a:srgbClr val="FFFFFF"/>
                </a:highlight>
                <a:latin typeface="Courier"/>
              </a:rPr>
              <a:t> dep</a:t>
            </a:r>
          </a:p>
          <a:p>
            <a:r>
              <a:rPr lang="en-US" sz="1800" b="0" i="0" u="none" strike="noStrike" baseline="0" dirty="0">
                <a:solidFill>
                  <a:srgbClr val="0000FF"/>
                </a:solidFill>
                <a:highlight>
                  <a:srgbClr val="FFFFFF"/>
                </a:highlight>
                <a:latin typeface="Courier"/>
              </a:rPr>
              <a:t>on</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808000"/>
                </a:solidFill>
                <a:highlight>
                  <a:srgbClr val="FFFFFF"/>
                </a:highlight>
                <a:latin typeface="Courier"/>
              </a:rPr>
              <a:t>emp</a:t>
            </a:r>
            <a:r>
              <a:rPr lang="en-US" sz="1800" b="0" i="0" u="none" strike="noStrike" baseline="0" dirty="0" err="1">
                <a:solidFill>
                  <a:srgbClr val="0000FF"/>
                </a:solidFill>
                <a:highlight>
                  <a:srgbClr val="FFFFFF"/>
                </a:highlight>
                <a:latin typeface="Courier"/>
              </a:rPr>
              <a:t>.</a:t>
            </a:r>
            <a:r>
              <a:rPr lang="en-US" sz="1800" b="0" i="0" u="none" strike="noStrike" baseline="0" dirty="0" err="1">
                <a:solidFill>
                  <a:srgbClr val="000000"/>
                </a:solidFill>
                <a:highlight>
                  <a:srgbClr val="FFFFFF"/>
                </a:highlight>
                <a:latin typeface="Courier"/>
              </a:rPr>
              <a:t>department_id</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00"/>
                </a:solidFill>
                <a:highlight>
                  <a:srgbClr val="FFFFFF"/>
                </a:highlight>
                <a:latin typeface="Courier"/>
              </a:rPr>
              <a:t>dep</a:t>
            </a:r>
            <a:r>
              <a:rPr lang="en-US" sz="1800" b="0" i="0" u="none" strike="noStrike" baseline="0" dirty="0" err="1">
                <a:solidFill>
                  <a:srgbClr val="0000FF"/>
                </a:solidFill>
                <a:highlight>
                  <a:srgbClr val="FFFFFF"/>
                </a:highlight>
                <a:latin typeface="Courier"/>
              </a:rPr>
              <a:t>.</a:t>
            </a:r>
            <a:r>
              <a:rPr lang="en-US" sz="1800" b="0" i="0" u="none" strike="noStrike" baseline="0" dirty="0" err="1">
                <a:solidFill>
                  <a:srgbClr val="000000"/>
                </a:solidFill>
                <a:highlight>
                  <a:srgbClr val="FFFFFF"/>
                </a:highlight>
                <a:latin typeface="Courier"/>
              </a:rPr>
              <a:t>department_id</a:t>
            </a:r>
            <a:r>
              <a:rPr lang="en-US" sz="1800" b="0" i="0" u="none" strike="noStrike" baseline="0" dirty="0">
                <a:solidFill>
                  <a:srgbClr val="000000"/>
                </a:solidFill>
                <a:highlight>
                  <a:srgbClr val="FFFFFF"/>
                </a:highlight>
                <a:latin typeface="Courier"/>
              </a:rPr>
              <a:t> </a:t>
            </a:r>
          </a:p>
          <a:p>
            <a:r>
              <a:rPr lang="en-US" sz="1800" b="0" i="0" u="none" strike="noStrike" baseline="0" dirty="0">
                <a:solidFill>
                  <a:srgbClr val="0000FF"/>
                </a:solidFill>
                <a:highlight>
                  <a:srgbClr val="FFFFFF"/>
                </a:highlight>
                <a:latin typeface="Courier"/>
              </a:rPr>
              <a:t>order</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by</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808000"/>
                </a:solidFill>
                <a:highlight>
                  <a:srgbClr val="FFFFFF"/>
                </a:highlight>
                <a:latin typeface="Courier"/>
              </a:rPr>
              <a:t>emp</a:t>
            </a:r>
            <a:r>
              <a:rPr lang="en-US" sz="1800" b="0" i="0" u="none" strike="noStrike" baseline="0" dirty="0" err="1">
                <a:solidFill>
                  <a:srgbClr val="0000FF"/>
                </a:solidFill>
                <a:highlight>
                  <a:srgbClr val="FFFFFF"/>
                </a:highlight>
                <a:latin typeface="Courier"/>
              </a:rPr>
              <a:t>.</a:t>
            </a:r>
            <a:r>
              <a:rPr lang="en-US" sz="1800" b="0" i="0" u="none" strike="noStrike" baseline="0" dirty="0" err="1">
                <a:solidFill>
                  <a:srgbClr val="000000"/>
                </a:solidFill>
                <a:highlight>
                  <a:srgbClr val="FFFFFF"/>
                </a:highlight>
                <a:latin typeface="Courier"/>
              </a:rPr>
              <a:t>department_id</a:t>
            </a:r>
            <a:endParaRPr lang="en-US" dirty="0"/>
          </a:p>
        </p:txBody>
      </p:sp>
      <p:sp>
        <p:nvSpPr>
          <p:cNvPr id="3" name="TextBox 2">
            <a:extLst>
              <a:ext uri="{FF2B5EF4-FFF2-40B4-BE49-F238E27FC236}">
                <a16:creationId xmlns:a16="http://schemas.microsoft.com/office/drawing/2014/main" id="{E9D40ED1-BA3B-E328-85D4-89D17995B3CA}"/>
              </a:ext>
            </a:extLst>
          </p:cNvPr>
          <p:cNvSpPr txBox="1"/>
          <p:nvPr/>
        </p:nvSpPr>
        <p:spPr>
          <a:xfrm>
            <a:off x="6479726" y="5691992"/>
            <a:ext cx="4959418" cy="369332"/>
          </a:xfrm>
          <a:prstGeom prst="rect">
            <a:avLst/>
          </a:prstGeom>
          <a:noFill/>
        </p:spPr>
        <p:txBody>
          <a:bodyPr wrap="square">
            <a:spAutoFit/>
          </a:bodyPr>
          <a:lstStyle/>
          <a:p>
            <a:pPr algn="ctr"/>
            <a:r>
              <a:rPr lang="en-US" i="1" dirty="0">
                <a:solidFill>
                  <a:srgbClr val="008000"/>
                </a:solidFill>
                <a:highlight>
                  <a:srgbClr val="FFFFFF"/>
                </a:highlight>
                <a:latin typeface="Courier"/>
              </a:rPr>
              <a:t>Mind the on  condition</a:t>
            </a:r>
            <a:endParaRPr lang="en-US" dirty="0"/>
          </a:p>
        </p:txBody>
      </p:sp>
      <p:sp>
        <p:nvSpPr>
          <p:cNvPr id="7" name="TextBox 6">
            <a:extLst>
              <a:ext uri="{FF2B5EF4-FFF2-40B4-BE49-F238E27FC236}">
                <a16:creationId xmlns:a16="http://schemas.microsoft.com/office/drawing/2014/main" id="{EE793209-6EAD-2E07-0874-19A4B2B5DB2A}"/>
              </a:ext>
            </a:extLst>
          </p:cNvPr>
          <p:cNvSpPr txBox="1"/>
          <p:nvPr/>
        </p:nvSpPr>
        <p:spPr>
          <a:xfrm>
            <a:off x="907142" y="3799046"/>
            <a:ext cx="7293429" cy="923330"/>
          </a:xfrm>
          <a:prstGeom prst="rect">
            <a:avLst/>
          </a:prstGeom>
          <a:noFill/>
        </p:spPr>
        <p:txBody>
          <a:bodyPr wrap="square">
            <a:spAutoFit/>
          </a:bodyPr>
          <a:lstStyle/>
          <a:p>
            <a:r>
              <a:rPr lang="en-US" sz="1800" b="0" i="0" u="none" strike="noStrike" baseline="0" dirty="0">
                <a:solidFill>
                  <a:srgbClr val="0000FF"/>
                </a:solidFill>
                <a:highlight>
                  <a:srgbClr val="FFFFFF"/>
                </a:highlight>
                <a:latin typeface="Courier"/>
              </a:rPr>
              <a:t>select</a:t>
            </a:r>
            <a:r>
              <a:rPr lang="en-US" sz="1800" b="0" i="0" u="none" strike="noStrike" baseline="0" dirty="0">
                <a:solidFill>
                  <a:srgbClr val="000000"/>
                </a:solidFill>
                <a:highlight>
                  <a:srgbClr val="FFFFFF"/>
                </a:highlight>
                <a:latin typeface="Courier"/>
              </a:rPr>
              <a:t> * </a:t>
            </a:r>
            <a:r>
              <a:rPr lang="en-US" sz="1800" b="0" i="0" u="none" strike="noStrike" baseline="0" dirty="0">
                <a:solidFill>
                  <a:srgbClr val="0000FF"/>
                </a:solidFill>
                <a:highlight>
                  <a:srgbClr val="FFFFFF"/>
                </a:highlight>
                <a:latin typeface="Courier"/>
              </a:rPr>
              <a:t>from</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employees</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emp</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departments</a:t>
            </a:r>
            <a:r>
              <a:rPr lang="en-US" sz="1800" b="0" i="0" u="none" strike="noStrike" baseline="0" dirty="0">
                <a:solidFill>
                  <a:srgbClr val="000000"/>
                </a:solidFill>
                <a:highlight>
                  <a:srgbClr val="FFFFFF"/>
                </a:highlight>
                <a:latin typeface="Courier"/>
              </a:rPr>
              <a:t> dep</a:t>
            </a:r>
          </a:p>
          <a:p>
            <a:r>
              <a:rPr lang="en-US" sz="1800" b="0" i="0" u="none" strike="noStrike" baseline="0" dirty="0">
                <a:solidFill>
                  <a:srgbClr val="0000FF"/>
                </a:solidFill>
                <a:highlight>
                  <a:srgbClr val="FFFFFF"/>
                </a:highlight>
                <a:latin typeface="Courier"/>
              </a:rPr>
              <a:t>where</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808000"/>
                </a:solidFill>
                <a:highlight>
                  <a:srgbClr val="FFFFFF"/>
                </a:highlight>
                <a:latin typeface="Courier"/>
              </a:rPr>
              <a:t>emp</a:t>
            </a:r>
            <a:r>
              <a:rPr lang="en-US" sz="1800" b="0" i="0" u="none" strike="noStrike" baseline="0" dirty="0" err="1">
                <a:solidFill>
                  <a:srgbClr val="0000FF"/>
                </a:solidFill>
                <a:highlight>
                  <a:srgbClr val="FFFFFF"/>
                </a:highlight>
                <a:latin typeface="Courier"/>
              </a:rPr>
              <a:t>.</a:t>
            </a:r>
            <a:r>
              <a:rPr lang="en-US" sz="1800" b="0" i="0" u="none" strike="noStrike" baseline="0" dirty="0" err="1">
                <a:solidFill>
                  <a:srgbClr val="000000"/>
                </a:solidFill>
                <a:highlight>
                  <a:srgbClr val="FFFFFF"/>
                </a:highlight>
                <a:latin typeface="Courier"/>
              </a:rPr>
              <a:t>department_id</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00"/>
                </a:solidFill>
                <a:highlight>
                  <a:srgbClr val="FFFFFF"/>
                </a:highlight>
                <a:latin typeface="Courier"/>
              </a:rPr>
              <a:t>dep</a:t>
            </a:r>
            <a:r>
              <a:rPr lang="en-US" sz="1800" b="0" i="0" u="none" strike="noStrike" baseline="0" dirty="0" err="1">
                <a:solidFill>
                  <a:srgbClr val="0000FF"/>
                </a:solidFill>
                <a:highlight>
                  <a:srgbClr val="FFFFFF"/>
                </a:highlight>
                <a:latin typeface="Courier"/>
              </a:rPr>
              <a:t>.</a:t>
            </a:r>
            <a:r>
              <a:rPr lang="en-US" sz="1800" b="0" i="0" u="none" strike="noStrike" baseline="0" dirty="0" err="1">
                <a:solidFill>
                  <a:srgbClr val="000000"/>
                </a:solidFill>
                <a:highlight>
                  <a:srgbClr val="FFFFFF"/>
                </a:highlight>
                <a:latin typeface="Courier"/>
              </a:rPr>
              <a:t>department_id</a:t>
            </a:r>
            <a:r>
              <a:rPr lang="en-US" sz="1800" b="0" i="0" u="none" strike="noStrike" baseline="0" dirty="0">
                <a:solidFill>
                  <a:srgbClr val="000000"/>
                </a:solidFill>
                <a:highlight>
                  <a:srgbClr val="FFFFFF"/>
                </a:highlight>
                <a:latin typeface="Courier"/>
              </a:rPr>
              <a:t> </a:t>
            </a:r>
          </a:p>
          <a:p>
            <a:r>
              <a:rPr lang="en-US" sz="1800" b="0" i="0" u="none" strike="noStrike" baseline="0" dirty="0">
                <a:solidFill>
                  <a:srgbClr val="0000FF"/>
                </a:solidFill>
                <a:highlight>
                  <a:srgbClr val="FFFFFF"/>
                </a:highlight>
                <a:latin typeface="Courier"/>
              </a:rPr>
              <a:t>order</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by</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808000"/>
                </a:solidFill>
                <a:highlight>
                  <a:srgbClr val="FFFFFF"/>
                </a:highlight>
                <a:latin typeface="Courier"/>
              </a:rPr>
              <a:t>emp</a:t>
            </a:r>
            <a:r>
              <a:rPr lang="en-US" sz="1800" b="0" i="0" u="none" strike="noStrike" baseline="0" dirty="0" err="1">
                <a:solidFill>
                  <a:srgbClr val="0000FF"/>
                </a:solidFill>
                <a:highlight>
                  <a:srgbClr val="FFFFFF"/>
                </a:highlight>
                <a:latin typeface="Courier"/>
              </a:rPr>
              <a:t>.</a:t>
            </a:r>
            <a:r>
              <a:rPr lang="en-US" sz="1800" b="0" i="0" u="none" strike="noStrike" baseline="0" dirty="0" err="1">
                <a:solidFill>
                  <a:srgbClr val="000000"/>
                </a:solidFill>
                <a:highlight>
                  <a:srgbClr val="FFFFFF"/>
                </a:highlight>
                <a:latin typeface="Courier"/>
              </a:rPr>
              <a:t>department_id</a:t>
            </a:r>
            <a:endParaRPr lang="en-US" dirty="0"/>
          </a:p>
        </p:txBody>
      </p:sp>
    </p:spTree>
    <p:extLst>
      <p:ext uri="{BB962C8B-B14F-4D97-AF65-F5344CB8AC3E}">
        <p14:creationId xmlns:p14="http://schemas.microsoft.com/office/powerpoint/2010/main" val="31175732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p:txBody>
          <a:bodyPr/>
          <a:lstStyle/>
          <a:p>
            <a:r>
              <a:rPr lang="en-US" dirty="0"/>
              <a:t>SUBQUERY</a:t>
            </a:r>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39</a:t>
            </a:fld>
            <a:endParaRPr lang="en-US" dirty="0"/>
          </a:p>
        </p:txBody>
      </p:sp>
      <p:sp>
        <p:nvSpPr>
          <p:cNvPr id="15" name="Text Placeholder 23">
            <a:extLst>
              <a:ext uri="{FF2B5EF4-FFF2-40B4-BE49-F238E27FC236}">
                <a16:creationId xmlns:a16="http://schemas.microsoft.com/office/drawing/2014/main" id="{FDB4DE6F-A37B-A016-7989-30482A63D18F}"/>
              </a:ext>
            </a:extLst>
          </p:cNvPr>
          <p:cNvSpPr txBox="1">
            <a:spLocks/>
          </p:cNvSpPr>
          <p:nvPr/>
        </p:nvSpPr>
        <p:spPr>
          <a:xfrm>
            <a:off x="4502595" y="2633472"/>
            <a:ext cx="4815575" cy="795528"/>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Just close it with parenthesis</a:t>
            </a:r>
          </a:p>
        </p:txBody>
      </p:sp>
      <p:sp>
        <p:nvSpPr>
          <p:cNvPr id="17" name="TextBox 16">
            <a:extLst>
              <a:ext uri="{FF2B5EF4-FFF2-40B4-BE49-F238E27FC236}">
                <a16:creationId xmlns:a16="http://schemas.microsoft.com/office/drawing/2014/main" id="{3A54C480-2029-5FB2-9BAD-ECE366A1F442}"/>
              </a:ext>
            </a:extLst>
          </p:cNvPr>
          <p:cNvSpPr txBox="1"/>
          <p:nvPr/>
        </p:nvSpPr>
        <p:spPr>
          <a:xfrm>
            <a:off x="1681118" y="3774231"/>
            <a:ext cx="7503886" cy="1477328"/>
          </a:xfrm>
          <a:prstGeom prst="rect">
            <a:avLst/>
          </a:prstGeom>
          <a:noFill/>
        </p:spPr>
        <p:txBody>
          <a:bodyPr wrap="square">
            <a:spAutoFit/>
          </a:bodyPr>
          <a:lstStyle/>
          <a:p>
            <a:r>
              <a:rPr lang="en-US" sz="1800" b="0" i="0" u="none" strike="noStrike" baseline="0" dirty="0">
                <a:solidFill>
                  <a:srgbClr val="0000FF"/>
                </a:solidFill>
                <a:highlight>
                  <a:srgbClr val="FFFFFF"/>
                </a:highlight>
                <a:latin typeface="Courier"/>
              </a:rPr>
              <a:t>SELECT</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00"/>
                </a:solidFill>
                <a:highlight>
                  <a:srgbClr val="FFFFFF"/>
                </a:highlight>
                <a:latin typeface="Courier"/>
              </a:rPr>
              <a:t>last_name</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00"/>
                </a:solidFill>
                <a:highlight>
                  <a:srgbClr val="FFFFFF"/>
                </a:highlight>
                <a:latin typeface="Courier"/>
              </a:rPr>
              <a:t>job_id</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FF"/>
                </a:solidFill>
                <a:highlight>
                  <a:srgbClr val="FFFFFF"/>
                </a:highlight>
                <a:latin typeface="Courier"/>
              </a:rPr>
              <a:t>FROM</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employees</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FF"/>
                </a:solidFill>
                <a:highlight>
                  <a:srgbClr val="FFFFFF"/>
                </a:highlight>
                <a:latin typeface="Courier"/>
              </a:rPr>
              <a:t>WHERE</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00"/>
                </a:solidFill>
                <a:highlight>
                  <a:srgbClr val="FFFFFF"/>
                </a:highlight>
                <a:latin typeface="Courier"/>
              </a:rPr>
              <a:t>job_id</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(SELECT</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00"/>
                </a:solidFill>
                <a:highlight>
                  <a:srgbClr val="FFFFFF"/>
                </a:highlight>
                <a:latin typeface="Courier"/>
              </a:rPr>
              <a:t>job_id</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FROM</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employees</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WHERE</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00"/>
                </a:solidFill>
                <a:highlight>
                  <a:srgbClr val="FFFFFF"/>
                </a:highlight>
                <a:latin typeface="Courier"/>
              </a:rPr>
              <a:t>last_name</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FF0000"/>
                </a:solidFill>
                <a:highlight>
                  <a:srgbClr val="FFFFFF"/>
                </a:highlight>
                <a:latin typeface="Courier"/>
              </a:rPr>
              <a:t>'Balverde'</a:t>
            </a:r>
            <a:r>
              <a:rPr lang="en-US" sz="1800" b="0" i="0" u="none" strike="noStrike" baseline="0" dirty="0">
                <a:solidFill>
                  <a:srgbClr val="0000FF"/>
                </a:solidFill>
                <a:highlight>
                  <a:srgbClr val="FFFFFF"/>
                </a:highlight>
                <a:latin typeface="Courier"/>
              </a:rPr>
              <a:t>);</a:t>
            </a:r>
            <a:endParaRPr lang="en-US" dirty="0"/>
          </a:p>
        </p:txBody>
      </p:sp>
      <p:sp>
        <p:nvSpPr>
          <p:cNvPr id="18" name="TextBox 17">
            <a:extLst>
              <a:ext uri="{FF2B5EF4-FFF2-40B4-BE49-F238E27FC236}">
                <a16:creationId xmlns:a16="http://schemas.microsoft.com/office/drawing/2014/main" id="{FF6189A6-CB8A-93B3-E350-BF3484753379}"/>
              </a:ext>
            </a:extLst>
          </p:cNvPr>
          <p:cNvSpPr txBox="1"/>
          <p:nvPr/>
        </p:nvSpPr>
        <p:spPr>
          <a:xfrm>
            <a:off x="8522426" y="4503014"/>
            <a:ext cx="3521892" cy="646331"/>
          </a:xfrm>
          <a:prstGeom prst="rect">
            <a:avLst/>
          </a:prstGeom>
          <a:noFill/>
        </p:spPr>
        <p:txBody>
          <a:bodyPr wrap="square">
            <a:spAutoFit/>
          </a:bodyPr>
          <a:lstStyle/>
          <a:p>
            <a:r>
              <a:rPr lang="en-US" dirty="0">
                <a:solidFill>
                  <a:srgbClr val="FF0000"/>
                </a:solidFill>
                <a:highlight>
                  <a:srgbClr val="FFFFFF"/>
                </a:highlight>
                <a:latin typeface="Courier"/>
              </a:rPr>
              <a:t>&lt;- </a:t>
            </a:r>
            <a:r>
              <a:rPr lang="en-US" sz="1800" b="0" i="0" u="none" strike="noStrike" baseline="0" dirty="0">
                <a:solidFill>
                  <a:srgbClr val="FF0000"/>
                </a:solidFill>
                <a:highlight>
                  <a:srgbClr val="FFFFFF"/>
                </a:highlight>
                <a:latin typeface="Courier"/>
              </a:rPr>
              <a:t>The value of this subquery is ‘IT_PROG’</a:t>
            </a:r>
            <a:endParaRPr lang="en-US" dirty="0"/>
          </a:p>
        </p:txBody>
      </p:sp>
    </p:spTree>
    <p:extLst>
      <p:ext uri="{BB962C8B-B14F-4D97-AF65-F5344CB8AC3E}">
        <p14:creationId xmlns:p14="http://schemas.microsoft.com/office/powerpoint/2010/main" val="3170280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5265929" y="457200"/>
            <a:ext cx="6766560" cy="768096"/>
          </a:xfrm>
        </p:spPr>
        <p:txBody>
          <a:bodyPr/>
          <a:lstStyle/>
          <a:p>
            <a:r>
              <a:rPr lang="en-US" dirty="0"/>
              <a:t>What is SQL?</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5265929" y="1250696"/>
            <a:ext cx="4131734" cy="1907372"/>
          </a:xfrm>
        </p:spPr>
        <p:txBody>
          <a:bodyPr/>
          <a:lstStyle/>
          <a:p>
            <a:r>
              <a:rPr lang="en-US" altLang="en-US" sz="1600" dirty="0"/>
              <a:t>Structured Query Language is the standard  language used for relational database management systems (RDBMS). What is RDBMS? A database management system that manages data as a collection of tables in which all relationships are represented by common values in related tables</a:t>
            </a:r>
          </a:p>
          <a:p>
            <a:endParaRPr lang="en-US" altLang="en-US" sz="1600" dirty="0"/>
          </a:p>
          <a:p>
            <a:endParaRPr lang="en-US" dirty="0"/>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4</a:t>
            </a:fld>
            <a:endParaRPr lang="en-US" dirty="0"/>
          </a:p>
        </p:txBody>
      </p:sp>
      <p:pic>
        <p:nvPicPr>
          <p:cNvPr id="5" name="Picture 4">
            <a:extLst>
              <a:ext uri="{FF2B5EF4-FFF2-40B4-BE49-F238E27FC236}">
                <a16:creationId xmlns:a16="http://schemas.microsoft.com/office/drawing/2014/main" id="{7B827CE6-636F-3801-6274-A6492444A9CF}"/>
              </a:ext>
            </a:extLst>
          </p:cNvPr>
          <p:cNvPicPr>
            <a:picLocks noChangeAspect="1"/>
          </p:cNvPicPr>
          <p:nvPr/>
        </p:nvPicPr>
        <p:blipFill>
          <a:blip r:embed="rId2"/>
          <a:stretch>
            <a:fillRect/>
          </a:stretch>
        </p:blipFill>
        <p:spPr>
          <a:xfrm>
            <a:off x="338666" y="442912"/>
            <a:ext cx="4762500" cy="5972175"/>
          </a:xfrm>
          <a:prstGeom prst="rect">
            <a:avLst/>
          </a:prstGeom>
        </p:spPr>
      </p:pic>
    </p:spTree>
    <p:extLst>
      <p:ext uri="{BB962C8B-B14F-4D97-AF65-F5344CB8AC3E}">
        <p14:creationId xmlns:p14="http://schemas.microsoft.com/office/powerpoint/2010/main" val="9796220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p:txBody>
          <a:bodyPr/>
          <a:lstStyle/>
          <a:p>
            <a:r>
              <a:rPr lang="en-US" dirty="0"/>
              <a:t>PLAN FOR PRODUCT LAUNCH </a:t>
            </a:r>
          </a:p>
        </p:txBody>
      </p:sp>
      <p:sp>
        <p:nvSpPr>
          <p:cNvPr id="373" name="Footer Placeholder 372">
            <a:extLst>
              <a:ext uri="{FF2B5EF4-FFF2-40B4-BE49-F238E27FC236}">
                <a16:creationId xmlns:a16="http://schemas.microsoft.com/office/drawing/2014/main" id="{EC015AD8-FC03-181D-1A34-AD00F66C42C2}"/>
              </a:ext>
            </a:extLst>
          </p:cNvPr>
          <p:cNvSpPr>
            <a:spLocks noGrp="1"/>
          </p:cNvSpPr>
          <p:nvPr>
            <p:ph type="ftr" sz="quarter" idx="11"/>
          </p:nvPr>
        </p:nvSpPr>
        <p:spPr/>
        <p:txBody>
          <a:bodyPr/>
          <a:lstStyle/>
          <a:p>
            <a:r>
              <a:rPr lang="en-US"/>
              <a:t>Presentation title</a:t>
            </a:r>
            <a:endParaRPr lang="en-US" dirty="0"/>
          </a:p>
        </p:txBody>
      </p:sp>
      <p:sp>
        <p:nvSpPr>
          <p:cNvPr id="374" name="Slide Number Placeholder 373">
            <a:extLst>
              <a:ext uri="{FF2B5EF4-FFF2-40B4-BE49-F238E27FC236}">
                <a16:creationId xmlns:a16="http://schemas.microsoft.com/office/drawing/2014/main" id="{049B2870-98EC-2977-8CE4-A7AA3009991A}"/>
              </a:ext>
            </a:extLst>
          </p:cNvPr>
          <p:cNvSpPr>
            <a:spLocks noGrp="1"/>
          </p:cNvSpPr>
          <p:nvPr>
            <p:ph type="sldNum" sz="quarter" idx="12"/>
          </p:nvPr>
        </p:nvSpPr>
        <p:spPr/>
        <p:txBody>
          <a:bodyPr/>
          <a:lstStyle/>
          <a:p>
            <a:fld id="{48F63A3B-78C7-47BE-AE5E-E10140E04643}" type="slidenum">
              <a:rPr lang="en-US" smtClean="0"/>
              <a:pPr/>
              <a:t>40</a:t>
            </a:fld>
            <a:endParaRPr lang="en-US" dirty="0"/>
          </a:p>
        </p:txBody>
      </p:sp>
      <p:sp>
        <p:nvSpPr>
          <p:cNvPr id="19" name="Text Placeholder 18">
            <a:extLst>
              <a:ext uri="{FF2B5EF4-FFF2-40B4-BE49-F238E27FC236}">
                <a16:creationId xmlns:a16="http://schemas.microsoft.com/office/drawing/2014/main" id="{270C77AB-7E91-84A6-3E62-DAB80E1E4481}"/>
              </a:ext>
            </a:extLst>
          </p:cNvPr>
          <p:cNvSpPr>
            <a:spLocks noGrp="1"/>
          </p:cNvSpPr>
          <p:nvPr>
            <p:ph type="body" idx="1"/>
          </p:nvPr>
        </p:nvSpPr>
        <p:spPr/>
        <p:txBody>
          <a:bodyPr/>
          <a:lstStyle/>
          <a:p>
            <a:pPr lvl="0"/>
            <a:r>
              <a:rPr lang="en-US" dirty="0"/>
              <a:t>PLANNING</a:t>
            </a:r>
          </a:p>
        </p:txBody>
      </p:sp>
      <p:pic>
        <p:nvPicPr>
          <p:cNvPr id="292" name="Picture Placeholder 291" descr="checklist icon">
            <a:extLst>
              <a:ext uri="{FF2B5EF4-FFF2-40B4-BE49-F238E27FC236}">
                <a16:creationId xmlns:a16="http://schemas.microsoft.com/office/drawing/2014/main" id="{8167DB44-EDED-0971-E35D-A5FA1E47C215}"/>
              </a:ext>
            </a:extLst>
          </p:cNvPr>
          <p:cNvPicPr>
            <a:picLocks noGrp="1" noChangeAspect="1"/>
          </p:cNvPicPr>
          <p:nvPr>
            <p:ph type="pic" sz="quarter" idx="23"/>
          </p:nvPr>
        </p:nvPicPr>
        <p:blipFill rotWithShape="1">
          <a:blip r:embed="rId2"/>
          <a:srcRect/>
          <a:stretch/>
        </p:blipFill>
        <p:spPr/>
      </p:pic>
      <p:sp>
        <p:nvSpPr>
          <p:cNvPr id="24" name="Text Placeholder 23">
            <a:extLst>
              <a:ext uri="{FF2B5EF4-FFF2-40B4-BE49-F238E27FC236}">
                <a16:creationId xmlns:a16="http://schemas.microsoft.com/office/drawing/2014/main" id="{A3BF8E55-B2B9-104D-F277-08902534735D}"/>
              </a:ext>
            </a:extLst>
          </p:cNvPr>
          <p:cNvSpPr>
            <a:spLocks noGrp="1"/>
          </p:cNvSpPr>
          <p:nvPr>
            <p:ph type="body" sz="quarter" idx="18"/>
          </p:nvPr>
        </p:nvSpPr>
        <p:spPr/>
        <p:txBody>
          <a:bodyPr/>
          <a:lstStyle/>
          <a:p>
            <a:pPr lvl="0"/>
            <a:r>
              <a:rPr lang="en-US" dirty="0"/>
              <a:t>Synergize scalable </a:t>
            </a:r>
            <a:br>
              <a:rPr lang="en-US" dirty="0"/>
            </a:br>
            <a:r>
              <a:rPr lang="en-US" dirty="0"/>
              <a:t>e-commerce</a:t>
            </a:r>
          </a:p>
        </p:txBody>
      </p:sp>
      <p:sp>
        <p:nvSpPr>
          <p:cNvPr id="20" name="Text Placeholder 19">
            <a:extLst>
              <a:ext uri="{FF2B5EF4-FFF2-40B4-BE49-F238E27FC236}">
                <a16:creationId xmlns:a16="http://schemas.microsoft.com/office/drawing/2014/main" id="{15DD9AC8-4A5F-70DB-AA68-C461059D81A1}"/>
              </a:ext>
            </a:extLst>
          </p:cNvPr>
          <p:cNvSpPr>
            <a:spLocks noGrp="1"/>
          </p:cNvSpPr>
          <p:nvPr>
            <p:ph type="body" sz="quarter" idx="3"/>
          </p:nvPr>
        </p:nvSpPr>
        <p:spPr/>
        <p:txBody>
          <a:bodyPr/>
          <a:lstStyle/>
          <a:p>
            <a:r>
              <a:rPr lang="en-US" dirty="0"/>
              <a:t>MARKETING</a:t>
            </a:r>
          </a:p>
          <a:p>
            <a:endParaRPr lang="en-US" dirty="0"/>
          </a:p>
        </p:txBody>
      </p:sp>
      <p:pic>
        <p:nvPicPr>
          <p:cNvPr id="290" name="Picture Placeholder 289" descr="person with loud speaker icon">
            <a:extLst>
              <a:ext uri="{FF2B5EF4-FFF2-40B4-BE49-F238E27FC236}">
                <a16:creationId xmlns:a16="http://schemas.microsoft.com/office/drawing/2014/main" id="{E63515FB-9439-CCAE-C220-6F0E5ECB75E8}"/>
              </a:ext>
            </a:extLst>
          </p:cNvPr>
          <p:cNvPicPr>
            <a:picLocks noGrp="1" noChangeAspect="1"/>
          </p:cNvPicPr>
          <p:nvPr>
            <p:ph type="pic" sz="quarter" idx="27"/>
          </p:nvPr>
        </p:nvPicPr>
        <p:blipFill rotWithShape="1">
          <a:blip r:embed="rId3"/>
          <a:srcRect t="113" b="113"/>
          <a:stretch/>
        </p:blipFill>
        <p:spPr/>
      </p:pic>
      <p:sp>
        <p:nvSpPr>
          <p:cNvPr id="25" name="Text Placeholder 24">
            <a:extLst>
              <a:ext uri="{FF2B5EF4-FFF2-40B4-BE49-F238E27FC236}">
                <a16:creationId xmlns:a16="http://schemas.microsoft.com/office/drawing/2014/main" id="{BCE9DA14-62AB-A857-6387-1F5D330B3F36}"/>
              </a:ext>
            </a:extLst>
          </p:cNvPr>
          <p:cNvSpPr>
            <a:spLocks noGrp="1"/>
          </p:cNvSpPr>
          <p:nvPr>
            <p:ph type="body" sz="quarter" idx="19"/>
          </p:nvPr>
        </p:nvSpPr>
        <p:spPr/>
        <p:txBody>
          <a:bodyPr/>
          <a:lstStyle/>
          <a:p>
            <a:pPr lvl="0"/>
            <a:r>
              <a:rPr lang="en-US" dirty="0"/>
              <a:t>Disseminate standardized </a:t>
            </a:r>
            <a:br>
              <a:rPr lang="en-US" dirty="0"/>
            </a:br>
            <a:r>
              <a:rPr lang="en-US" dirty="0"/>
              <a:t>metrics</a:t>
            </a:r>
          </a:p>
        </p:txBody>
      </p:sp>
      <p:sp>
        <p:nvSpPr>
          <p:cNvPr id="21" name="Text Placeholder 20">
            <a:extLst>
              <a:ext uri="{FF2B5EF4-FFF2-40B4-BE49-F238E27FC236}">
                <a16:creationId xmlns:a16="http://schemas.microsoft.com/office/drawing/2014/main" id="{A28A203B-0CF0-2AB0-5F54-07C8E3003918}"/>
              </a:ext>
            </a:extLst>
          </p:cNvPr>
          <p:cNvSpPr>
            <a:spLocks noGrp="1"/>
          </p:cNvSpPr>
          <p:nvPr>
            <p:ph type="body" sz="quarter" idx="13"/>
          </p:nvPr>
        </p:nvSpPr>
        <p:spPr/>
        <p:txBody>
          <a:bodyPr/>
          <a:lstStyle/>
          <a:p>
            <a:r>
              <a:rPr lang="en-US" dirty="0"/>
              <a:t>DESIGN</a:t>
            </a:r>
          </a:p>
          <a:p>
            <a:endParaRPr lang="en-US" dirty="0"/>
          </a:p>
        </p:txBody>
      </p:sp>
      <p:pic>
        <p:nvPicPr>
          <p:cNvPr id="288" name="Picture Placeholder 287" descr="blueprint icon">
            <a:extLst>
              <a:ext uri="{FF2B5EF4-FFF2-40B4-BE49-F238E27FC236}">
                <a16:creationId xmlns:a16="http://schemas.microsoft.com/office/drawing/2014/main" id="{A5707D4A-497A-679A-3ACA-721E8D0E2699}"/>
              </a:ext>
            </a:extLst>
          </p:cNvPr>
          <p:cNvPicPr>
            <a:picLocks noGrp="1" noChangeAspect="1"/>
          </p:cNvPicPr>
          <p:nvPr>
            <p:ph type="pic" sz="quarter" idx="26"/>
          </p:nvPr>
        </p:nvPicPr>
        <p:blipFill rotWithShape="1">
          <a:blip r:embed="rId4"/>
          <a:srcRect t="431" b="431"/>
          <a:stretch/>
        </p:blipFill>
        <p:spPr/>
      </p:pic>
      <p:sp>
        <p:nvSpPr>
          <p:cNvPr id="26" name="Text Placeholder 25">
            <a:extLst>
              <a:ext uri="{FF2B5EF4-FFF2-40B4-BE49-F238E27FC236}">
                <a16:creationId xmlns:a16="http://schemas.microsoft.com/office/drawing/2014/main" id="{710CB940-D45B-59F1-06E5-9CC94100EF05}"/>
              </a:ext>
            </a:extLst>
          </p:cNvPr>
          <p:cNvSpPr>
            <a:spLocks noGrp="1"/>
          </p:cNvSpPr>
          <p:nvPr>
            <p:ph type="body" sz="quarter" idx="20"/>
          </p:nvPr>
        </p:nvSpPr>
        <p:spPr/>
        <p:txBody>
          <a:bodyPr/>
          <a:lstStyle/>
          <a:p>
            <a:pPr lvl="0"/>
            <a:r>
              <a:rPr lang="en-US" dirty="0"/>
              <a:t>Coordinate e-</a:t>
            </a:r>
            <a:br>
              <a:rPr lang="en-US" dirty="0"/>
            </a:br>
            <a:r>
              <a:rPr lang="en-US" dirty="0"/>
              <a:t>business applications</a:t>
            </a:r>
          </a:p>
        </p:txBody>
      </p:sp>
      <p:sp>
        <p:nvSpPr>
          <p:cNvPr id="22" name="Text Placeholder 21">
            <a:extLst>
              <a:ext uri="{FF2B5EF4-FFF2-40B4-BE49-F238E27FC236}">
                <a16:creationId xmlns:a16="http://schemas.microsoft.com/office/drawing/2014/main" id="{05BC0115-F702-2E0A-61A4-4A6CE33FD775}"/>
              </a:ext>
            </a:extLst>
          </p:cNvPr>
          <p:cNvSpPr>
            <a:spLocks noGrp="1"/>
          </p:cNvSpPr>
          <p:nvPr>
            <p:ph type="body" sz="quarter" idx="15"/>
          </p:nvPr>
        </p:nvSpPr>
        <p:spPr/>
        <p:txBody>
          <a:bodyPr/>
          <a:lstStyle/>
          <a:p>
            <a:r>
              <a:rPr lang="en-US" dirty="0"/>
              <a:t>STRATEGY</a:t>
            </a:r>
          </a:p>
          <a:p>
            <a:endParaRPr lang="en-US" dirty="0"/>
          </a:p>
        </p:txBody>
      </p:sp>
      <p:pic>
        <p:nvPicPr>
          <p:cNvPr id="270" name="Picture Placeholder 269" descr="target icon">
            <a:extLst>
              <a:ext uri="{FF2B5EF4-FFF2-40B4-BE49-F238E27FC236}">
                <a16:creationId xmlns:a16="http://schemas.microsoft.com/office/drawing/2014/main" id="{DE7A4D25-3CA5-F92A-988A-F913C367D593}"/>
              </a:ext>
            </a:extLst>
          </p:cNvPr>
          <p:cNvPicPr>
            <a:picLocks noGrp="1" noChangeAspect="1"/>
          </p:cNvPicPr>
          <p:nvPr>
            <p:ph type="pic" sz="quarter" idx="25"/>
          </p:nvPr>
        </p:nvPicPr>
        <p:blipFill rotWithShape="1">
          <a:blip r:embed="rId5"/>
          <a:srcRect t="113" b="113"/>
          <a:stretch/>
        </p:blipFill>
        <p:spPr/>
      </p:pic>
      <p:sp>
        <p:nvSpPr>
          <p:cNvPr id="27" name="Text Placeholder 26">
            <a:extLst>
              <a:ext uri="{FF2B5EF4-FFF2-40B4-BE49-F238E27FC236}">
                <a16:creationId xmlns:a16="http://schemas.microsoft.com/office/drawing/2014/main" id="{A0DA38E3-68A2-4FF9-022B-BA0DF832B1DB}"/>
              </a:ext>
            </a:extLst>
          </p:cNvPr>
          <p:cNvSpPr>
            <a:spLocks noGrp="1"/>
          </p:cNvSpPr>
          <p:nvPr>
            <p:ph type="body" sz="quarter" idx="21"/>
          </p:nvPr>
        </p:nvSpPr>
        <p:spPr/>
        <p:txBody>
          <a:bodyPr/>
          <a:lstStyle/>
          <a:p>
            <a:pPr lvl="0"/>
            <a:r>
              <a:rPr lang="en-US" dirty="0"/>
              <a:t>Foster holistically superior methodologies</a:t>
            </a:r>
          </a:p>
        </p:txBody>
      </p:sp>
      <p:sp>
        <p:nvSpPr>
          <p:cNvPr id="23" name="Text Placeholder 22">
            <a:extLst>
              <a:ext uri="{FF2B5EF4-FFF2-40B4-BE49-F238E27FC236}">
                <a16:creationId xmlns:a16="http://schemas.microsoft.com/office/drawing/2014/main" id="{9D48D07F-2D5B-F0D5-4005-197607C4F197}"/>
              </a:ext>
            </a:extLst>
          </p:cNvPr>
          <p:cNvSpPr>
            <a:spLocks noGrp="1"/>
          </p:cNvSpPr>
          <p:nvPr>
            <p:ph type="body" sz="quarter" idx="17"/>
          </p:nvPr>
        </p:nvSpPr>
        <p:spPr/>
        <p:txBody>
          <a:bodyPr/>
          <a:lstStyle/>
          <a:p>
            <a:r>
              <a:rPr lang="en-US" dirty="0"/>
              <a:t>LAUNCH</a:t>
            </a:r>
          </a:p>
          <a:p>
            <a:endParaRPr lang="en-US" dirty="0"/>
          </a:p>
        </p:txBody>
      </p:sp>
      <p:pic>
        <p:nvPicPr>
          <p:cNvPr id="268" name="Picture Placeholder 267" descr="rocket icon">
            <a:extLst>
              <a:ext uri="{FF2B5EF4-FFF2-40B4-BE49-F238E27FC236}">
                <a16:creationId xmlns:a16="http://schemas.microsoft.com/office/drawing/2014/main" id="{1A522F41-60C1-3803-6132-18E154C0E328}"/>
              </a:ext>
            </a:extLst>
          </p:cNvPr>
          <p:cNvPicPr>
            <a:picLocks noGrp="1" noChangeAspect="1"/>
          </p:cNvPicPr>
          <p:nvPr>
            <p:ph type="pic" sz="quarter" idx="24"/>
          </p:nvPr>
        </p:nvPicPr>
        <p:blipFill rotWithShape="1">
          <a:blip r:embed="rId6"/>
          <a:srcRect t="543" b="543"/>
          <a:stretch/>
        </p:blipFill>
        <p:spPr/>
      </p:pic>
      <p:sp>
        <p:nvSpPr>
          <p:cNvPr id="28" name="Text Placeholder 27">
            <a:extLst>
              <a:ext uri="{FF2B5EF4-FFF2-40B4-BE49-F238E27FC236}">
                <a16:creationId xmlns:a16="http://schemas.microsoft.com/office/drawing/2014/main" id="{B72BD1AE-7290-BA6E-18FB-8181C0D13E7C}"/>
              </a:ext>
            </a:extLst>
          </p:cNvPr>
          <p:cNvSpPr>
            <a:spLocks noGrp="1"/>
          </p:cNvSpPr>
          <p:nvPr>
            <p:ph type="body" sz="quarter" idx="22"/>
          </p:nvPr>
        </p:nvSpPr>
        <p:spPr/>
        <p:txBody>
          <a:bodyPr/>
          <a:lstStyle/>
          <a:p>
            <a:pPr lvl="0"/>
            <a:r>
              <a:rPr lang="en-US" dirty="0"/>
              <a:t>Deploy strategic networks with compelling e-</a:t>
            </a:r>
            <a:br>
              <a:rPr lang="en-US" dirty="0"/>
            </a:br>
            <a:r>
              <a:rPr lang="en-US" dirty="0"/>
              <a:t>business needs</a:t>
            </a:r>
          </a:p>
        </p:txBody>
      </p:sp>
    </p:spTree>
    <p:extLst>
      <p:ext uri="{BB962C8B-B14F-4D97-AF65-F5344CB8AC3E}">
        <p14:creationId xmlns:p14="http://schemas.microsoft.com/office/powerpoint/2010/main" val="16004945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p:txBody>
          <a:bodyPr/>
          <a:lstStyle/>
          <a:p>
            <a:r>
              <a:rPr lang="en-US" dirty="0"/>
              <a:t>TIMELINE</a:t>
            </a:r>
          </a:p>
        </p:txBody>
      </p:sp>
      <p:sp>
        <p:nvSpPr>
          <p:cNvPr id="175" name="Slide Number Placeholder 174">
            <a:extLst>
              <a:ext uri="{FF2B5EF4-FFF2-40B4-BE49-F238E27FC236}">
                <a16:creationId xmlns:a16="http://schemas.microsoft.com/office/drawing/2014/main" id="{1DECFA06-D307-B47D-DA95-31161374AD30}"/>
              </a:ext>
            </a:extLst>
          </p:cNvPr>
          <p:cNvSpPr>
            <a:spLocks noGrp="1"/>
          </p:cNvSpPr>
          <p:nvPr>
            <p:ph type="sldNum" sz="quarter" idx="12"/>
          </p:nvPr>
        </p:nvSpPr>
        <p:spPr/>
        <p:txBody>
          <a:bodyPr/>
          <a:lstStyle/>
          <a:p>
            <a:fld id="{48F63A3B-78C7-47BE-AE5E-E10140E04643}" type="slidenum">
              <a:rPr lang="en-US" smtClean="0"/>
              <a:pPr/>
              <a:t>41</a:t>
            </a:fld>
            <a:endParaRPr lang="en-US" dirty="0"/>
          </a:p>
        </p:txBody>
      </p:sp>
      <p:sp>
        <p:nvSpPr>
          <p:cNvPr id="56" name="Text Placeholder 55">
            <a:extLst>
              <a:ext uri="{FF2B5EF4-FFF2-40B4-BE49-F238E27FC236}">
                <a16:creationId xmlns:a16="http://schemas.microsoft.com/office/drawing/2014/main" id="{42027341-30B3-44DB-373E-60B96EBF2043}"/>
              </a:ext>
            </a:extLst>
          </p:cNvPr>
          <p:cNvSpPr>
            <a:spLocks noGrp="1"/>
          </p:cNvSpPr>
          <p:nvPr>
            <p:ph type="body" idx="1"/>
          </p:nvPr>
        </p:nvSpPr>
        <p:spPr/>
        <p:txBody>
          <a:bodyPr/>
          <a:lstStyle/>
          <a:p>
            <a:pPr lvl="0"/>
            <a:r>
              <a:rPr lang="en-US" dirty="0"/>
              <a:t>SEP 20XX</a:t>
            </a:r>
          </a:p>
        </p:txBody>
      </p:sp>
      <p:sp>
        <p:nvSpPr>
          <p:cNvPr id="57" name="Text Placeholder 56">
            <a:extLst>
              <a:ext uri="{FF2B5EF4-FFF2-40B4-BE49-F238E27FC236}">
                <a16:creationId xmlns:a16="http://schemas.microsoft.com/office/drawing/2014/main" id="{49B99446-8DB8-EAE8-ADEB-8E02F160B106}"/>
              </a:ext>
            </a:extLst>
          </p:cNvPr>
          <p:cNvSpPr>
            <a:spLocks noGrp="1"/>
          </p:cNvSpPr>
          <p:nvPr>
            <p:ph type="body" sz="quarter" idx="3"/>
          </p:nvPr>
        </p:nvSpPr>
        <p:spPr/>
        <p:txBody>
          <a:bodyPr/>
          <a:lstStyle/>
          <a:p>
            <a:pPr lvl="0"/>
            <a:r>
              <a:rPr lang="en-US" dirty="0"/>
              <a:t>NOV 20XX</a:t>
            </a:r>
          </a:p>
        </p:txBody>
      </p:sp>
      <p:sp>
        <p:nvSpPr>
          <p:cNvPr id="58" name="Text Placeholder 57">
            <a:extLst>
              <a:ext uri="{FF2B5EF4-FFF2-40B4-BE49-F238E27FC236}">
                <a16:creationId xmlns:a16="http://schemas.microsoft.com/office/drawing/2014/main" id="{4F1381C5-2C37-6542-2CC4-2EBF6B0C41D4}"/>
              </a:ext>
            </a:extLst>
          </p:cNvPr>
          <p:cNvSpPr>
            <a:spLocks noGrp="1"/>
          </p:cNvSpPr>
          <p:nvPr>
            <p:ph type="body" sz="quarter" idx="13"/>
          </p:nvPr>
        </p:nvSpPr>
        <p:spPr/>
        <p:txBody>
          <a:bodyPr/>
          <a:lstStyle/>
          <a:p>
            <a:pPr lvl="0"/>
            <a:r>
              <a:rPr lang="en-US" dirty="0"/>
              <a:t>JAN 20XX</a:t>
            </a:r>
          </a:p>
        </p:txBody>
      </p:sp>
      <p:sp>
        <p:nvSpPr>
          <p:cNvPr id="59" name="Text Placeholder 58">
            <a:extLst>
              <a:ext uri="{FF2B5EF4-FFF2-40B4-BE49-F238E27FC236}">
                <a16:creationId xmlns:a16="http://schemas.microsoft.com/office/drawing/2014/main" id="{9348E88D-CFB1-4BF1-41EC-723BBD602AF2}"/>
              </a:ext>
            </a:extLst>
          </p:cNvPr>
          <p:cNvSpPr>
            <a:spLocks noGrp="1"/>
          </p:cNvSpPr>
          <p:nvPr>
            <p:ph type="body" sz="quarter" idx="15"/>
          </p:nvPr>
        </p:nvSpPr>
        <p:spPr/>
        <p:txBody>
          <a:bodyPr/>
          <a:lstStyle/>
          <a:p>
            <a:pPr lvl="0"/>
            <a:r>
              <a:rPr lang="en-US" dirty="0"/>
              <a:t>MAR 20XX</a:t>
            </a:r>
          </a:p>
        </p:txBody>
      </p:sp>
      <p:sp>
        <p:nvSpPr>
          <p:cNvPr id="60" name="Text Placeholder 59">
            <a:extLst>
              <a:ext uri="{FF2B5EF4-FFF2-40B4-BE49-F238E27FC236}">
                <a16:creationId xmlns:a16="http://schemas.microsoft.com/office/drawing/2014/main" id="{E1B218F5-E615-C534-C7FC-E55781596535}"/>
              </a:ext>
            </a:extLst>
          </p:cNvPr>
          <p:cNvSpPr>
            <a:spLocks noGrp="1"/>
          </p:cNvSpPr>
          <p:nvPr>
            <p:ph type="body" sz="quarter" idx="17"/>
          </p:nvPr>
        </p:nvSpPr>
        <p:spPr/>
        <p:txBody>
          <a:bodyPr/>
          <a:lstStyle/>
          <a:p>
            <a:pPr lvl="0"/>
            <a:r>
              <a:rPr lang="en-US" dirty="0"/>
              <a:t>MAY 20XX</a:t>
            </a:r>
          </a:p>
        </p:txBody>
      </p:sp>
      <p:sp>
        <p:nvSpPr>
          <p:cNvPr id="139" name="Rectangle 138" descr="Timeline marker">
            <a:extLst>
              <a:ext uri="{FF2B5EF4-FFF2-40B4-BE49-F238E27FC236}">
                <a16:creationId xmlns:a16="http://schemas.microsoft.com/office/drawing/2014/main" id="{632DC974-3AFC-3B05-984D-8920F2613BAB}"/>
              </a:ext>
            </a:extLst>
          </p:cNvPr>
          <p:cNvSpPr/>
          <p:nvPr/>
        </p:nvSpPr>
        <p:spPr>
          <a:xfrm rot="16200000">
            <a:off x="1669440"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descr="Timeline marker">
            <a:extLst>
              <a:ext uri="{FF2B5EF4-FFF2-40B4-BE49-F238E27FC236}">
                <a16:creationId xmlns:a16="http://schemas.microsoft.com/office/drawing/2014/main" id="{F2040969-B583-70C1-87C1-D19C7BB276E9}"/>
              </a:ext>
            </a:extLst>
          </p:cNvPr>
          <p:cNvSpPr/>
          <p:nvPr/>
        </p:nvSpPr>
        <p:spPr>
          <a:xfrm rot="16200000">
            <a:off x="3881150"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descr="Timeline marker">
            <a:extLst>
              <a:ext uri="{FF2B5EF4-FFF2-40B4-BE49-F238E27FC236}">
                <a16:creationId xmlns:a16="http://schemas.microsoft.com/office/drawing/2014/main" id="{916357F2-DD2F-AE73-F0FE-19F36A996C0A}"/>
              </a:ext>
            </a:extLst>
          </p:cNvPr>
          <p:cNvSpPr/>
          <p:nvPr/>
        </p:nvSpPr>
        <p:spPr>
          <a:xfrm rot="16200000">
            <a:off x="6045016"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descr="Timeline marker">
            <a:extLst>
              <a:ext uri="{FF2B5EF4-FFF2-40B4-BE49-F238E27FC236}">
                <a16:creationId xmlns:a16="http://schemas.microsoft.com/office/drawing/2014/main" id="{061F8191-7958-A3B6-D754-56FAB2742504}"/>
              </a:ext>
            </a:extLst>
          </p:cNvPr>
          <p:cNvSpPr/>
          <p:nvPr/>
        </p:nvSpPr>
        <p:spPr>
          <a:xfrm rot="16200000">
            <a:off x="8264631"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descr="Timeline marker">
            <a:extLst>
              <a:ext uri="{FF2B5EF4-FFF2-40B4-BE49-F238E27FC236}">
                <a16:creationId xmlns:a16="http://schemas.microsoft.com/office/drawing/2014/main" id="{FA6C0651-6CD9-1742-F030-13CC2F6DAC2F}"/>
              </a:ext>
            </a:extLst>
          </p:cNvPr>
          <p:cNvSpPr/>
          <p:nvPr/>
        </p:nvSpPr>
        <p:spPr>
          <a:xfrm rot="16200000">
            <a:off x="10475505"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23">
            <a:extLst>
              <a:ext uri="{FF2B5EF4-FFF2-40B4-BE49-F238E27FC236}">
                <a16:creationId xmlns:a16="http://schemas.microsoft.com/office/drawing/2014/main" id="{A3BF8E55-B2B9-104D-F277-08902534735D}"/>
              </a:ext>
            </a:extLst>
          </p:cNvPr>
          <p:cNvSpPr>
            <a:spLocks noGrp="1"/>
          </p:cNvSpPr>
          <p:nvPr>
            <p:ph type="body" sz="quarter" idx="18"/>
          </p:nvPr>
        </p:nvSpPr>
        <p:spPr/>
        <p:txBody>
          <a:bodyPr/>
          <a:lstStyle/>
          <a:p>
            <a:pPr lvl="0"/>
            <a:r>
              <a:rPr lang="en-US" dirty="0"/>
              <a:t>Synergize scalable </a:t>
            </a:r>
            <a:br>
              <a:rPr lang="en-US" dirty="0"/>
            </a:br>
            <a:r>
              <a:rPr lang="en-US" dirty="0"/>
              <a:t>e-commerce</a:t>
            </a:r>
          </a:p>
        </p:txBody>
      </p:sp>
      <p:sp>
        <p:nvSpPr>
          <p:cNvPr id="25" name="Text Placeholder 24">
            <a:extLst>
              <a:ext uri="{FF2B5EF4-FFF2-40B4-BE49-F238E27FC236}">
                <a16:creationId xmlns:a16="http://schemas.microsoft.com/office/drawing/2014/main" id="{BCE9DA14-62AB-A857-6387-1F5D330B3F36}"/>
              </a:ext>
            </a:extLst>
          </p:cNvPr>
          <p:cNvSpPr>
            <a:spLocks noGrp="1"/>
          </p:cNvSpPr>
          <p:nvPr>
            <p:ph type="body" sz="quarter" idx="19"/>
          </p:nvPr>
        </p:nvSpPr>
        <p:spPr/>
        <p:txBody>
          <a:bodyPr/>
          <a:lstStyle/>
          <a:p>
            <a:pPr lvl="0"/>
            <a:r>
              <a:rPr lang="en-US" dirty="0"/>
              <a:t>Disseminate standardized </a:t>
            </a:r>
            <a:br>
              <a:rPr lang="en-US" dirty="0"/>
            </a:br>
            <a:r>
              <a:rPr lang="en-US" dirty="0"/>
              <a:t>metrics</a:t>
            </a:r>
          </a:p>
        </p:txBody>
      </p:sp>
      <p:sp>
        <p:nvSpPr>
          <p:cNvPr id="26" name="Text Placeholder 25">
            <a:extLst>
              <a:ext uri="{FF2B5EF4-FFF2-40B4-BE49-F238E27FC236}">
                <a16:creationId xmlns:a16="http://schemas.microsoft.com/office/drawing/2014/main" id="{710CB940-D45B-59F1-06E5-9CC94100EF05}"/>
              </a:ext>
            </a:extLst>
          </p:cNvPr>
          <p:cNvSpPr>
            <a:spLocks noGrp="1"/>
          </p:cNvSpPr>
          <p:nvPr>
            <p:ph type="body" sz="quarter" idx="20"/>
          </p:nvPr>
        </p:nvSpPr>
        <p:spPr/>
        <p:txBody>
          <a:bodyPr/>
          <a:lstStyle/>
          <a:p>
            <a:pPr lvl="0"/>
            <a:r>
              <a:rPr lang="en-US" dirty="0"/>
              <a:t>Coordinate e-</a:t>
            </a:r>
            <a:br>
              <a:rPr lang="en-US" dirty="0"/>
            </a:br>
            <a:r>
              <a:rPr lang="en-US" dirty="0"/>
              <a:t>business applications</a:t>
            </a:r>
          </a:p>
        </p:txBody>
      </p:sp>
      <p:sp>
        <p:nvSpPr>
          <p:cNvPr id="27" name="Text Placeholder 26">
            <a:extLst>
              <a:ext uri="{FF2B5EF4-FFF2-40B4-BE49-F238E27FC236}">
                <a16:creationId xmlns:a16="http://schemas.microsoft.com/office/drawing/2014/main" id="{A0DA38E3-68A2-4FF9-022B-BA0DF832B1DB}"/>
              </a:ext>
            </a:extLst>
          </p:cNvPr>
          <p:cNvSpPr>
            <a:spLocks noGrp="1"/>
          </p:cNvSpPr>
          <p:nvPr>
            <p:ph type="body" sz="quarter" idx="21"/>
          </p:nvPr>
        </p:nvSpPr>
        <p:spPr/>
        <p:txBody>
          <a:bodyPr/>
          <a:lstStyle/>
          <a:p>
            <a:pPr lvl="0"/>
            <a:r>
              <a:rPr lang="en-US" dirty="0"/>
              <a:t>Foster holistically superior methodologies</a:t>
            </a:r>
          </a:p>
        </p:txBody>
      </p:sp>
      <p:sp>
        <p:nvSpPr>
          <p:cNvPr id="28" name="Text Placeholder 27">
            <a:extLst>
              <a:ext uri="{FF2B5EF4-FFF2-40B4-BE49-F238E27FC236}">
                <a16:creationId xmlns:a16="http://schemas.microsoft.com/office/drawing/2014/main" id="{B72BD1AE-7290-BA6E-18FB-8181C0D13E7C}"/>
              </a:ext>
            </a:extLst>
          </p:cNvPr>
          <p:cNvSpPr>
            <a:spLocks noGrp="1"/>
          </p:cNvSpPr>
          <p:nvPr>
            <p:ph type="body" sz="quarter" idx="22"/>
          </p:nvPr>
        </p:nvSpPr>
        <p:spPr/>
        <p:txBody>
          <a:bodyPr/>
          <a:lstStyle/>
          <a:p>
            <a:pPr lvl="0"/>
            <a:r>
              <a:rPr lang="en-US" dirty="0"/>
              <a:t>Deploy strategic networks with compelling e-</a:t>
            </a:r>
            <a:br>
              <a:rPr lang="en-US" dirty="0"/>
            </a:br>
            <a:r>
              <a:rPr lang="en-US" dirty="0"/>
              <a:t>business needs</a:t>
            </a:r>
          </a:p>
        </p:txBody>
      </p:sp>
    </p:spTree>
    <p:extLst>
      <p:ext uri="{BB962C8B-B14F-4D97-AF65-F5344CB8AC3E}">
        <p14:creationId xmlns:p14="http://schemas.microsoft.com/office/powerpoint/2010/main" val="25028879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71CEB5-0F43-BA22-C4E7-3A84E631DA11}"/>
              </a:ext>
            </a:extLst>
          </p:cNvPr>
          <p:cNvSpPr>
            <a:spLocks noGrp="1"/>
          </p:cNvSpPr>
          <p:nvPr>
            <p:ph type="title"/>
          </p:nvPr>
        </p:nvSpPr>
        <p:spPr/>
        <p:txBody>
          <a:bodyPr/>
          <a:lstStyle/>
          <a:p>
            <a:r>
              <a:rPr lang="en-US" dirty="0"/>
              <a:t>HOW WE GET THERE</a:t>
            </a:r>
          </a:p>
        </p:txBody>
      </p:sp>
      <p:sp>
        <p:nvSpPr>
          <p:cNvPr id="101" name="Footer Placeholder 100">
            <a:extLst>
              <a:ext uri="{FF2B5EF4-FFF2-40B4-BE49-F238E27FC236}">
                <a16:creationId xmlns:a16="http://schemas.microsoft.com/office/drawing/2014/main" id="{A45E958A-ABCE-B639-C555-90CCC88988C5}"/>
              </a:ext>
            </a:extLst>
          </p:cNvPr>
          <p:cNvSpPr>
            <a:spLocks noGrp="1"/>
          </p:cNvSpPr>
          <p:nvPr>
            <p:ph type="ftr" sz="quarter" idx="11"/>
          </p:nvPr>
        </p:nvSpPr>
        <p:spPr/>
        <p:txBody>
          <a:bodyPr/>
          <a:lstStyle/>
          <a:p>
            <a:r>
              <a:rPr lang="en-US"/>
              <a:t>Presentation title</a:t>
            </a:r>
            <a:endParaRPr lang="en-US" dirty="0"/>
          </a:p>
        </p:txBody>
      </p:sp>
      <p:sp>
        <p:nvSpPr>
          <p:cNvPr id="102" name="Slide Number Placeholder 101">
            <a:extLst>
              <a:ext uri="{FF2B5EF4-FFF2-40B4-BE49-F238E27FC236}">
                <a16:creationId xmlns:a16="http://schemas.microsoft.com/office/drawing/2014/main" id="{51BDF1B8-4D26-9C08-3102-6224AA6A4D20}"/>
              </a:ext>
            </a:extLst>
          </p:cNvPr>
          <p:cNvSpPr>
            <a:spLocks noGrp="1"/>
          </p:cNvSpPr>
          <p:nvPr>
            <p:ph type="sldNum" sz="quarter" idx="12"/>
          </p:nvPr>
        </p:nvSpPr>
        <p:spPr/>
        <p:txBody>
          <a:bodyPr/>
          <a:lstStyle/>
          <a:p>
            <a:fld id="{48F63A3B-78C7-47BE-AE5E-E10140E04643}" type="slidenum">
              <a:rPr lang="en-US" smtClean="0"/>
              <a:pPr/>
              <a:t>42</a:t>
            </a:fld>
            <a:endParaRPr lang="en-US" dirty="0"/>
          </a:p>
        </p:txBody>
      </p:sp>
      <p:sp>
        <p:nvSpPr>
          <p:cNvPr id="2" name="Text Placeholder 1">
            <a:extLst>
              <a:ext uri="{FF2B5EF4-FFF2-40B4-BE49-F238E27FC236}">
                <a16:creationId xmlns:a16="http://schemas.microsoft.com/office/drawing/2014/main" id="{5FC63C25-FE2A-0C11-2CEA-A80AA78FC365}"/>
              </a:ext>
            </a:extLst>
          </p:cNvPr>
          <p:cNvSpPr>
            <a:spLocks noGrp="1"/>
          </p:cNvSpPr>
          <p:nvPr>
            <p:ph type="body" idx="1"/>
          </p:nvPr>
        </p:nvSpPr>
        <p:spPr/>
        <p:txBody>
          <a:bodyPr/>
          <a:lstStyle/>
          <a:p>
            <a:r>
              <a:rPr lang="en-US" dirty="0"/>
              <a:t>ROI</a:t>
            </a:r>
          </a:p>
        </p:txBody>
      </p:sp>
      <p:pic>
        <p:nvPicPr>
          <p:cNvPr id="72" name="Picture Placeholder 71" descr="abacus icon">
            <a:extLst>
              <a:ext uri="{FF2B5EF4-FFF2-40B4-BE49-F238E27FC236}">
                <a16:creationId xmlns:a16="http://schemas.microsoft.com/office/drawing/2014/main" id="{FD5AE93E-9743-FD3B-C935-638BF9D159CC}"/>
              </a:ext>
            </a:extLst>
          </p:cNvPr>
          <p:cNvPicPr>
            <a:picLocks noGrp="1" noChangeAspect="1"/>
          </p:cNvPicPr>
          <p:nvPr>
            <p:ph type="pic" sz="quarter" idx="23"/>
          </p:nvPr>
        </p:nvPicPr>
        <p:blipFill rotWithShape="1">
          <a:blip r:embed="rId2"/>
          <a:srcRect/>
          <a:stretch/>
        </p:blipFill>
        <p:spPr/>
      </p:pic>
      <p:sp>
        <p:nvSpPr>
          <p:cNvPr id="6" name="Text Placeholder 5">
            <a:extLst>
              <a:ext uri="{FF2B5EF4-FFF2-40B4-BE49-F238E27FC236}">
                <a16:creationId xmlns:a16="http://schemas.microsoft.com/office/drawing/2014/main" id="{5AD6749A-51D8-599C-7C31-9922CF228D32}"/>
              </a:ext>
            </a:extLst>
          </p:cNvPr>
          <p:cNvSpPr>
            <a:spLocks noGrp="1"/>
          </p:cNvSpPr>
          <p:nvPr>
            <p:ph type="body" sz="quarter" idx="18"/>
          </p:nvPr>
        </p:nvSpPr>
        <p:spPr/>
        <p:txBody>
          <a:bodyPr/>
          <a:lstStyle/>
          <a:p>
            <a:r>
              <a:rPr lang="en-US" dirty="0"/>
              <a:t>Envision multimedia-based expertise and cross-media growth strategies</a:t>
            </a:r>
          </a:p>
          <a:p>
            <a:r>
              <a:rPr lang="en-US" dirty="0"/>
              <a:t>Visualize quality intellectual capital</a:t>
            </a:r>
          </a:p>
          <a:p>
            <a:r>
              <a:rPr lang="en-US" dirty="0"/>
              <a:t>Engage worldwide methodologies with web-enabled technologies</a:t>
            </a:r>
          </a:p>
        </p:txBody>
      </p:sp>
      <p:sp>
        <p:nvSpPr>
          <p:cNvPr id="3" name="Text Placeholder 2">
            <a:extLst>
              <a:ext uri="{FF2B5EF4-FFF2-40B4-BE49-F238E27FC236}">
                <a16:creationId xmlns:a16="http://schemas.microsoft.com/office/drawing/2014/main" id="{A8753AB0-02A6-E89E-7E23-593DBF52F4E8}"/>
              </a:ext>
            </a:extLst>
          </p:cNvPr>
          <p:cNvSpPr>
            <a:spLocks noGrp="1"/>
          </p:cNvSpPr>
          <p:nvPr>
            <p:ph type="body" sz="quarter" idx="15"/>
          </p:nvPr>
        </p:nvSpPr>
        <p:spPr/>
        <p:txBody>
          <a:bodyPr/>
          <a:lstStyle/>
          <a:p>
            <a:r>
              <a:rPr lang="en-US" dirty="0"/>
              <a:t>NICHE MARKETS</a:t>
            </a:r>
          </a:p>
        </p:txBody>
      </p:sp>
      <p:pic>
        <p:nvPicPr>
          <p:cNvPr id="76" name="Picture Placeholder 75" descr="increasing chart icon">
            <a:extLst>
              <a:ext uri="{FF2B5EF4-FFF2-40B4-BE49-F238E27FC236}">
                <a16:creationId xmlns:a16="http://schemas.microsoft.com/office/drawing/2014/main" id="{7541E72A-A0CB-A011-55A9-1126F707D889}"/>
              </a:ext>
            </a:extLst>
          </p:cNvPr>
          <p:cNvPicPr>
            <a:picLocks noGrp="1" noChangeAspect="1"/>
          </p:cNvPicPr>
          <p:nvPr>
            <p:ph type="pic" sz="quarter" idx="25"/>
          </p:nvPr>
        </p:nvPicPr>
        <p:blipFill rotWithShape="1">
          <a:blip r:embed="rId3"/>
          <a:srcRect/>
          <a:stretch/>
        </p:blipFill>
        <p:spPr/>
      </p:pic>
      <p:sp>
        <p:nvSpPr>
          <p:cNvPr id="7" name="Text Placeholder 6">
            <a:extLst>
              <a:ext uri="{FF2B5EF4-FFF2-40B4-BE49-F238E27FC236}">
                <a16:creationId xmlns:a16="http://schemas.microsoft.com/office/drawing/2014/main" id="{0BF56CE2-ADEB-1E22-50FB-9F2AB3786483}"/>
              </a:ext>
            </a:extLst>
          </p:cNvPr>
          <p:cNvSpPr>
            <a:spLocks noGrp="1"/>
          </p:cNvSpPr>
          <p:nvPr>
            <p:ph type="body" sz="quarter" idx="21"/>
          </p:nvPr>
        </p:nvSpPr>
        <p:spPr/>
        <p:txBody>
          <a:bodyPr/>
          <a:lstStyle/>
          <a:p>
            <a:r>
              <a:rPr lang="en-US" dirty="0"/>
              <a:t>Pursue scalable customer service through sustainable strategies</a:t>
            </a:r>
          </a:p>
          <a:p>
            <a:r>
              <a:rPr lang="en-US" dirty="0"/>
              <a:t>Engage top-line web services with cutting-edge deliverables</a:t>
            </a:r>
          </a:p>
          <a:p>
            <a:endParaRPr lang="en-US" dirty="0"/>
          </a:p>
        </p:txBody>
      </p:sp>
      <p:sp>
        <p:nvSpPr>
          <p:cNvPr id="4" name="Text Placeholder 3">
            <a:extLst>
              <a:ext uri="{FF2B5EF4-FFF2-40B4-BE49-F238E27FC236}">
                <a16:creationId xmlns:a16="http://schemas.microsoft.com/office/drawing/2014/main" id="{03745CA7-A767-9133-8871-800B16D5D722}"/>
              </a:ext>
            </a:extLst>
          </p:cNvPr>
          <p:cNvSpPr>
            <a:spLocks noGrp="1"/>
          </p:cNvSpPr>
          <p:nvPr>
            <p:ph type="body" sz="quarter" idx="17"/>
          </p:nvPr>
        </p:nvSpPr>
        <p:spPr/>
        <p:txBody>
          <a:bodyPr/>
          <a:lstStyle/>
          <a:p>
            <a:r>
              <a:rPr lang="en-US" altLang="zh-CN" dirty="0"/>
              <a:t>SUPPLY</a:t>
            </a:r>
            <a:r>
              <a:rPr lang="zh-CN" altLang="en-US"/>
              <a:t> </a:t>
            </a:r>
            <a:r>
              <a:rPr lang="en-US" altLang="zh-CN" dirty="0"/>
              <a:t>CHAINS</a:t>
            </a:r>
            <a:endParaRPr lang="en-US" dirty="0"/>
          </a:p>
        </p:txBody>
      </p:sp>
      <p:pic>
        <p:nvPicPr>
          <p:cNvPr id="80" name="Picture Placeholder 79" descr="chain link icon">
            <a:extLst>
              <a:ext uri="{FF2B5EF4-FFF2-40B4-BE49-F238E27FC236}">
                <a16:creationId xmlns:a16="http://schemas.microsoft.com/office/drawing/2014/main" id="{FCC17566-BE36-5CE0-25C6-8AC132D1479D}"/>
              </a:ext>
            </a:extLst>
          </p:cNvPr>
          <p:cNvPicPr>
            <a:picLocks noGrp="1" noChangeAspect="1"/>
          </p:cNvPicPr>
          <p:nvPr>
            <p:ph type="pic" sz="quarter" idx="24"/>
          </p:nvPr>
        </p:nvPicPr>
        <p:blipFill rotWithShape="1">
          <a:blip r:embed="rId4"/>
          <a:srcRect t="85" b="85"/>
          <a:stretch/>
        </p:blipFill>
        <p:spPr/>
      </p:pic>
      <p:sp>
        <p:nvSpPr>
          <p:cNvPr id="8" name="Text Placeholder 7">
            <a:extLst>
              <a:ext uri="{FF2B5EF4-FFF2-40B4-BE49-F238E27FC236}">
                <a16:creationId xmlns:a16="http://schemas.microsoft.com/office/drawing/2014/main" id="{7063C991-877C-CD1D-A03D-547E04121FE0}"/>
              </a:ext>
            </a:extLst>
          </p:cNvPr>
          <p:cNvSpPr>
            <a:spLocks noGrp="1"/>
          </p:cNvSpPr>
          <p:nvPr>
            <p:ph type="body" sz="quarter" idx="22"/>
          </p:nvPr>
        </p:nvSpPr>
        <p:spPr/>
        <p:txBody>
          <a:bodyPr/>
          <a:lstStyle/>
          <a:p>
            <a:r>
              <a:rPr lang="en-US" dirty="0"/>
              <a:t>Cultivate one-to-one customer service with robust ideas</a:t>
            </a:r>
          </a:p>
          <a:p>
            <a:r>
              <a:rPr lang="en-US" dirty="0"/>
              <a:t>Maximize timely deliverables for real-time schemas</a:t>
            </a:r>
          </a:p>
          <a:p>
            <a:endParaRPr lang="en-US" dirty="0"/>
          </a:p>
          <a:p>
            <a:endParaRPr lang="en-US" dirty="0"/>
          </a:p>
        </p:txBody>
      </p:sp>
    </p:spTree>
    <p:extLst>
      <p:ext uri="{BB962C8B-B14F-4D97-AF65-F5344CB8AC3E}">
        <p14:creationId xmlns:p14="http://schemas.microsoft.com/office/powerpoint/2010/main" val="2499044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p:txBody>
          <a:bodyPr/>
          <a:lstStyle/>
          <a:p>
            <a:r>
              <a:rPr lang="en-US" dirty="0"/>
              <a:t>SUMMARY </a:t>
            </a:r>
          </a:p>
        </p:txBody>
      </p:sp>
      <p:sp>
        <p:nvSpPr>
          <p:cNvPr id="4" name="Footer Placeholder 3">
            <a:extLst>
              <a:ext uri="{FF2B5EF4-FFF2-40B4-BE49-F238E27FC236}">
                <a16:creationId xmlns:a16="http://schemas.microsoft.com/office/drawing/2014/main" id="{D5BA2433-990B-A170-369A-3DF4A9B33BFA}"/>
              </a:ext>
            </a:extLst>
          </p:cNvPr>
          <p:cNvSpPr>
            <a:spLocks noGrp="1"/>
          </p:cNvSpPr>
          <p:nvPr>
            <p:ph type="ftr" sz="quarter" idx="1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43</a:t>
            </a:fld>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p:txBody>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a:p>
            <a:endParaRPr lang="en-US" dirty="0"/>
          </a:p>
        </p:txBody>
      </p:sp>
    </p:spTree>
    <p:extLst>
      <p:ext uri="{BB962C8B-B14F-4D97-AF65-F5344CB8AC3E}">
        <p14:creationId xmlns:p14="http://schemas.microsoft.com/office/powerpoint/2010/main" val="948181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B787DFD8-D262-D485-B1F2-817C5A0928C5}"/>
              </a:ext>
            </a:extLst>
          </p:cNvPr>
          <p:cNvSpPr>
            <a:spLocks noGrp="1"/>
          </p:cNvSpPr>
          <p:nvPr>
            <p:ph type="subTitle" idx="1"/>
          </p:nvPr>
        </p:nvSpPr>
        <p:spPr/>
        <p:txBody>
          <a:bodyPr/>
          <a:lstStyle/>
          <a:p>
            <a:r>
              <a:rPr lang="en-US" dirty="0"/>
              <a:t>Mirjam Nilsson​</a:t>
            </a:r>
          </a:p>
          <a:p>
            <a:r>
              <a:rPr lang="en-US" dirty="0"/>
              <a:t>mirjam@contoso.com</a:t>
            </a:r>
          </a:p>
          <a:p>
            <a:r>
              <a:rPr lang="en-US" dirty="0"/>
              <a:t>www.contoso.com</a:t>
            </a:r>
          </a:p>
        </p:txBody>
      </p:sp>
    </p:spTree>
    <p:extLst>
      <p:ext uri="{BB962C8B-B14F-4D97-AF65-F5344CB8AC3E}">
        <p14:creationId xmlns:p14="http://schemas.microsoft.com/office/powerpoint/2010/main" val="1003962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2819400" y="2565739"/>
            <a:ext cx="6400800" cy="768096"/>
          </a:xfrm>
        </p:spPr>
        <p:txBody>
          <a:bodyPr/>
          <a:lstStyle/>
          <a:p>
            <a:r>
              <a:rPr lang="en-US" dirty="0">
                <a:latin typeface="Arial Black" panose="020B0604020202020204" pitchFamily="34" charset="0"/>
                <a:cs typeface="Arial Black" panose="020B0604020202020204" pitchFamily="34" charset="0"/>
              </a:rPr>
              <a:t>Basics</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a:xfrm>
            <a:off x="2819400" y="3333835"/>
            <a:ext cx="6400800" cy="512064"/>
          </a:xfrm>
        </p:spPr>
        <p:txBody>
          <a:bodyPr/>
          <a:lstStyle/>
          <a:p>
            <a:pPr algn="ctr"/>
            <a:r>
              <a:rPr lang="en-US" sz="2400" dirty="0">
                <a:solidFill>
                  <a:schemeClr val="accent6"/>
                </a:solidFill>
                <a:latin typeface="+mj-lt"/>
                <a:cs typeface="Sabon Next LT" panose="02000500000000000000" pitchFamily="2" charset="0"/>
              </a:rPr>
              <a:t>Of SQL</a:t>
            </a:r>
          </a:p>
        </p:txBody>
      </p:sp>
    </p:spTree>
    <p:extLst>
      <p:ext uri="{BB962C8B-B14F-4D97-AF65-F5344CB8AC3E}">
        <p14:creationId xmlns:p14="http://schemas.microsoft.com/office/powerpoint/2010/main" val="2952923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2058D-41B9-00A0-32E7-5BEFA7E4D65B}"/>
              </a:ext>
            </a:extLst>
          </p:cNvPr>
          <p:cNvSpPr>
            <a:spLocks noGrp="1"/>
          </p:cNvSpPr>
          <p:nvPr>
            <p:ph type="ctrTitle"/>
          </p:nvPr>
        </p:nvSpPr>
        <p:spPr>
          <a:xfrm>
            <a:off x="1527047" y="1187704"/>
            <a:ext cx="5568019" cy="454829"/>
          </a:xfrm>
        </p:spPr>
        <p:txBody>
          <a:bodyPr/>
          <a:lstStyle/>
          <a:p>
            <a:r>
              <a:rPr lang="en-US" dirty="0"/>
              <a:t>DATA MANIPULATION LANGUAGE(DML)</a:t>
            </a:r>
          </a:p>
        </p:txBody>
      </p:sp>
      <p:pic>
        <p:nvPicPr>
          <p:cNvPr id="5" name="Picture 4">
            <a:extLst>
              <a:ext uri="{FF2B5EF4-FFF2-40B4-BE49-F238E27FC236}">
                <a16:creationId xmlns:a16="http://schemas.microsoft.com/office/drawing/2014/main" id="{F52DD80B-2367-4032-3251-D4BDBB2C9DC8}"/>
              </a:ext>
            </a:extLst>
          </p:cNvPr>
          <p:cNvPicPr>
            <a:picLocks noChangeAspect="1"/>
          </p:cNvPicPr>
          <p:nvPr/>
        </p:nvPicPr>
        <p:blipFill>
          <a:blip r:embed="rId2"/>
          <a:stretch>
            <a:fillRect/>
          </a:stretch>
        </p:blipFill>
        <p:spPr>
          <a:xfrm>
            <a:off x="1680802" y="2623591"/>
            <a:ext cx="3712464" cy="2470476"/>
          </a:xfrm>
          <a:prstGeom prst="rect">
            <a:avLst/>
          </a:prstGeom>
        </p:spPr>
      </p:pic>
      <p:sp>
        <p:nvSpPr>
          <p:cNvPr id="7" name="TextBox 6">
            <a:extLst>
              <a:ext uri="{FF2B5EF4-FFF2-40B4-BE49-F238E27FC236}">
                <a16:creationId xmlns:a16="http://schemas.microsoft.com/office/drawing/2014/main" id="{A7F4F512-15CB-9D68-2767-5252C2F9E55B}"/>
              </a:ext>
            </a:extLst>
          </p:cNvPr>
          <p:cNvSpPr txBox="1"/>
          <p:nvPr/>
        </p:nvSpPr>
        <p:spPr>
          <a:xfrm>
            <a:off x="5777049" y="2623590"/>
            <a:ext cx="5966460" cy="1631216"/>
          </a:xfrm>
          <a:prstGeom prst="rect">
            <a:avLst/>
          </a:prstGeom>
          <a:noFill/>
        </p:spPr>
        <p:txBody>
          <a:bodyPr wrap="square">
            <a:spAutoFit/>
          </a:bodyPr>
          <a:lstStyle/>
          <a:p>
            <a:pPr eaLnBrk="0" hangingPunct="0">
              <a:spcBef>
                <a:spcPct val="0"/>
              </a:spcBef>
            </a:pPr>
            <a:r>
              <a:rPr lang="en-US" altLang="en-US" sz="2000" dirty="0">
                <a:latin typeface="Arial" panose="020B0604020202020204" pitchFamily="34" charset="0"/>
                <a:cs typeface="Arial" panose="020B0604020202020204" pitchFamily="34" charset="0"/>
              </a:rPr>
              <a:t>This manipulation involves inserting data into database </a:t>
            </a:r>
          </a:p>
          <a:p>
            <a:pPr eaLnBrk="0" hangingPunct="0">
              <a:spcBef>
                <a:spcPct val="0"/>
              </a:spcBef>
            </a:pPr>
            <a:r>
              <a:rPr lang="en-US" altLang="en-US" sz="2000" dirty="0">
                <a:latin typeface="Arial" panose="020B0604020202020204" pitchFamily="34" charset="0"/>
                <a:cs typeface="Arial" panose="020B0604020202020204" pitchFamily="34" charset="0"/>
              </a:rPr>
              <a:t>tables, retrieving existing data, deleting data from existing</a:t>
            </a:r>
          </a:p>
          <a:p>
            <a:pPr eaLnBrk="0" hangingPunct="0">
              <a:spcBef>
                <a:spcPct val="0"/>
              </a:spcBef>
            </a:pPr>
            <a:r>
              <a:rPr lang="en-US" altLang="en-US" sz="2000" dirty="0">
                <a:latin typeface="Arial" panose="020B0604020202020204" pitchFamily="34" charset="0"/>
                <a:cs typeface="Arial" panose="020B0604020202020204" pitchFamily="34" charset="0"/>
              </a:rPr>
              <a:t>tables and modifying existing data.</a:t>
            </a:r>
          </a:p>
        </p:txBody>
      </p:sp>
    </p:spTree>
    <p:extLst>
      <p:ext uri="{BB962C8B-B14F-4D97-AF65-F5344CB8AC3E}">
        <p14:creationId xmlns:p14="http://schemas.microsoft.com/office/powerpoint/2010/main" val="2103455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a:xfrm>
            <a:off x="656675" y="73152"/>
            <a:ext cx="10671048" cy="768096"/>
          </a:xfrm>
        </p:spPr>
        <p:txBody>
          <a:bodyPr/>
          <a:lstStyle/>
          <a:p>
            <a:r>
              <a:rPr lang="en-US" altLang="zh-CN" sz="4400" b="1" dirty="0">
                <a:solidFill>
                  <a:schemeClr val="accent6"/>
                </a:solidFill>
                <a:latin typeface="Arial Black" panose="020B0604020202020204" pitchFamily="34" charset="0"/>
                <a:cs typeface="Arial Black" panose="020B0604020202020204" pitchFamily="34" charset="0"/>
              </a:rPr>
              <a:t>Select</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7</a:t>
            </a:fld>
            <a:endParaRPr lang="en-US" dirty="0"/>
          </a:p>
        </p:txBody>
      </p:sp>
      <p:sp>
        <p:nvSpPr>
          <p:cNvPr id="5" name="TextBox 4">
            <a:extLst>
              <a:ext uri="{FF2B5EF4-FFF2-40B4-BE49-F238E27FC236}">
                <a16:creationId xmlns:a16="http://schemas.microsoft.com/office/drawing/2014/main" id="{36A445F5-62B7-19AE-B1D0-9E73CD0F747D}"/>
              </a:ext>
            </a:extLst>
          </p:cNvPr>
          <p:cNvSpPr txBox="1"/>
          <p:nvPr/>
        </p:nvSpPr>
        <p:spPr>
          <a:xfrm>
            <a:off x="2910332" y="784103"/>
            <a:ext cx="6163733" cy="923330"/>
          </a:xfrm>
          <a:prstGeom prst="rect">
            <a:avLst/>
          </a:prstGeom>
          <a:noFill/>
        </p:spPr>
        <p:txBody>
          <a:bodyPr wrap="square">
            <a:spAutoFit/>
          </a:bodyPr>
          <a:lstStyle/>
          <a:p>
            <a:pPr marL="0" indent="0" algn="just">
              <a:buNone/>
            </a:pPr>
            <a:r>
              <a:rPr lang="en-US" b="0" i="0" dirty="0">
                <a:solidFill>
                  <a:srgbClr val="333333"/>
                </a:solidFill>
                <a:effectLst/>
                <a:latin typeface="Helvetica Neue"/>
              </a:rPr>
              <a:t>SELECT statement is used to retrieve records from one or more tables in your SQL database. The records retrieved are known as a RESULT SET.</a:t>
            </a:r>
          </a:p>
        </p:txBody>
      </p:sp>
      <p:sp>
        <p:nvSpPr>
          <p:cNvPr id="6" name="TextBox 5">
            <a:extLst>
              <a:ext uri="{FF2B5EF4-FFF2-40B4-BE49-F238E27FC236}">
                <a16:creationId xmlns:a16="http://schemas.microsoft.com/office/drawing/2014/main" id="{C327B0C7-0ED1-B19C-3D73-822676D77B2E}"/>
              </a:ext>
            </a:extLst>
          </p:cNvPr>
          <p:cNvSpPr txBox="1"/>
          <p:nvPr/>
        </p:nvSpPr>
        <p:spPr>
          <a:xfrm>
            <a:off x="956733" y="1880444"/>
            <a:ext cx="6096000" cy="4801314"/>
          </a:xfrm>
          <a:prstGeom prst="rect">
            <a:avLst/>
          </a:prstGeom>
          <a:noFill/>
        </p:spPr>
        <p:txBody>
          <a:bodyPr wrap="square">
            <a:spAutoFit/>
          </a:bodyPr>
          <a:lstStyle/>
          <a:p>
            <a:pPr marL="0" indent="0" algn="just">
              <a:buNone/>
            </a:pPr>
            <a:r>
              <a:rPr lang="en-US" dirty="0">
                <a:solidFill>
                  <a:srgbClr val="333333"/>
                </a:solidFill>
                <a:latin typeface="Helvetica Neue"/>
              </a:rPr>
              <a:t>SYNTAX:</a:t>
            </a:r>
            <a:endParaRPr lang="en-US" b="0" i="0" dirty="0">
              <a:solidFill>
                <a:srgbClr val="333333"/>
              </a:solidFill>
              <a:effectLst/>
              <a:latin typeface="Helvetica Neue"/>
            </a:endParaRPr>
          </a:p>
          <a:p>
            <a:pPr marL="0" indent="0" algn="just">
              <a:buNone/>
            </a:pPr>
            <a:r>
              <a:rPr lang="en-US" dirty="0">
                <a:solidFill>
                  <a:srgbClr val="333333"/>
                </a:solidFill>
                <a:latin typeface="Helvetica Neue"/>
              </a:rPr>
              <a:t>SELECT (column) FROM (table)</a:t>
            </a:r>
          </a:p>
          <a:p>
            <a:pPr marL="0" indent="0" algn="just">
              <a:buNone/>
            </a:pPr>
            <a:endParaRPr lang="en-US" dirty="0">
              <a:solidFill>
                <a:srgbClr val="333333"/>
              </a:solidFill>
              <a:latin typeface="Helvetica Neue"/>
            </a:endParaRPr>
          </a:p>
          <a:p>
            <a:r>
              <a:rPr lang="en-US" altLang="ja-JP" b="1" dirty="0">
                <a:solidFill>
                  <a:srgbClr val="0070C0"/>
                </a:solidFill>
                <a:latin typeface="Arial" panose="020B0604020202020204" pitchFamily="34" charset="0"/>
                <a:cs typeface="Arial" panose="020B0604020202020204" pitchFamily="34" charset="0"/>
              </a:rPr>
              <a:t>SELECT</a:t>
            </a:r>
            <a:r>
              <a:rPr lang="en-US" altLang="ja-JP" dirty="0">
                <a:latin typeface="Arial" panose="020B0604020202020204" pitchFamily="34" charset="0"/>
                <a:cs typeface="Arial" panose="020B0604020202020204" pitchFamily="34" charset="0"/>
              </a:rPr>
              <a:t> DISTINCT  |  COLUMN NAME |  COLUMN ALIAS  | ARITHMETIC EXPRESSIONS | || {CONCAT}  | LITERALS </a:t>
            </a:r>
          </a:p>
          <a:p>
            <a:r>
              <a:rPr lang="en-US" altLang="ja-JP" b="1" dirty="0">
                <a:solidFill>
                  <a:srgbClr val="0070C0"/>
                </a:solidFill>
                <a:latin typeface="Arial" panose="020B0604020202020204" pitchFamily="34" charset="0"/>
                <a:cs typeface="Arial" panose="020B0604020202020204" pitchFamily="34" charset="0"/>
              </a:rPr>
              <a:t>FROM</a:t>
            </a:r>
          </a:p>
          <a:p>
            <a:pPr marL="0" indent="0" algn="just">
              <a:buNone/>
            </a:pPr>
            <a:endParaRPr lang="en-US" dirty="0">
              <a:solidFill>
                <a:srgbClr val="333333"/>
              </a:solidFill>
              <a:latin typeface="Helvetica Neue"/>
            </a:endParaRPr>
          </a:p>
          <a:p>
            <a:pPr marL="0" indent="0" algn="just">
              <a:buNone/>
            </a:pPr>
            <a:r>
              <a:rPr lang="en-US" b="0" i="0" dirty="0">
                <a:solidFill>
                  <a:srgbClr val="333333"/>
                </a:solidFill>
                <a:effectLst/>
                <a:latin typeface="Helvetica Neue"/>
              </a:rPr>
              <a:t>Ex.</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FF"/>
                </a:solidFill>
                <a:highlight>
                  <a:srgbClr val="FFFFFF"/>
                </a:highlight>
                <a:latin typeface="Courier"/>
              </a:rPr>
              <a:t>SELECT</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00"/>
                </a:solidFill>
                <a:highlight>
                  <a:srgbClr val="FFFFFF"/>
                </a:highlight>
                <a:latin typeface="Courier"/>
              </a:rPr>
              <a:t>employee_id</a:t>
            </a:r>
            <a:r>
              <a:rPr lang="en-US" sz="1800" b="0" i="0" u="none" strike="noStrike" baseline="0" dirty="0">
                <a:solidFill>
                  <a:srgbClr val="000000"/>
                </a:solidFill>
                <a:highlight>
                  <a:srgbClr val="FFFFFF"/>
                </a:highlight>
                <a:latin typeface="Courier"/>
              </a:rPr>
              <a:t>, </a:t>
            </a:r>
          </a:p>
          <a:p>
            <a:r>
              <a:rPr lang="en-US" dirty="0">
                <a:solidFill>
                  <a:srgbClr val="000000"/>
                </a:solidFill>
                <a:highlight>
                  <a:srgbClr val="FFFFFF"/>
                </a:highlight>
                <a:latin typeface="Courier"/>
              </a:rPr>
              <a:t>       </a:t>
            </a:r>
            <a:r>
              <a:rPr lang="en-US" sz="1800" b="0" i="0" u="none" strike="noStrike" baseline="0" dirty="0" err="1">
                <a:solidFill>
                  <a:srgbClr val="000000"/>
                </a:solidFill>
                <a:highlight>
                  <a:srgbClr val="FFFFFF"/>
                </a:highlight>
                <a:latin typeface="Courier"/>
              </a:rPr>
              <a:t>First_name</a:t>
            </a:r>
            <a:r>
              <a:rPr lang="en-US" sz="1800" b="0" i="0" u="none" strike="noStrike" baseline="0" dirty="0">
                <a:solidFill>
                  <a:srgbClr val="000000"/>
                </a:solidFill>
                <a:highlight>
                  <a:srgbClr val="FFFFFF"/>
                </a:highlight>
                <a:latin typeface="Courier"/>
              </a:rPr>
              <a:t>,</a:t>
            </a:r>
          </a:p>
          <a:p>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00"/>
                </a:solidFill>
                <a:highlight>
                  <a:srgbClr val="FFFFFF"/>
                </a:highlight>
                <a:latin typeface="Courier"/>
              </a:rPr>
              <a:t>Last_name</a:t>
            </a:r>
            <a:r>
              <a:rPr lang="en-US" sz="1800" b="0" i="0" u="none" strike="noStrike" baseline="0" dirty="0">
                <a:solidFill>
                  <a:srgbClr val="000000"/>
                </a:solidFill>
                <a:highlight>
                  <a:srgbClr val="FFFFFF"/>
                </a:highlight>
                <a:latin typeface="Courier"/>
              </a:rPr>
              <a:t>,</a:t>
            </a:r>
          </a:p>
          <a:p>
            <a:r>
              <a:rPr lang="en-US" dirty="0">
                <a:solidFill>
                  <a:srgbClr val="000000"/>
                </a:solidFill>
                <a:highlight>
                  <a:srgbClr val="FFFFFF"/>
                </a:highlight>
                <a:latin typeface="Courier"/>
              </a:rPr>
              <a:t>       Email, </a:t>
            </a:r>
          </a:p>
          <a:p>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00"/>
                </a:solidFill>
                <a:highlight>
                  <a:srgbClr val="FFFFFF"/>
                </a:highlight>
                <a:latin typeface="Courier"/>
              </a:rPr>
              <a:t>Phone</a:t>
            </a:r>
            <a:r>
              <a:rPr lang="en-US" dirty="0" err="1">
                <a:solidFill>
                  <a:srgbClr val="000000"/>
                </a:solidFill>
                <a:highlight>
                  <a:srgbClr val="FFFFFF"/>
                </a:highlight>
                <a:latin typeface="Courier"/>
              </a:rPr>
              <a:t>_number</a:t>
            </a:r>
            <a:endParaRPr lang="en-US" dirty="0">
              <a:solidFill>
                <a:srgbClr val="000000"/>
              </a:solidFill>
              <a:highlight>
                <a:srgbClr val="FFFFFF"/>
              </a:highlight>
              <a:latin typeface="Courier"/>
            </a:endParaRPr>
          </a:p>
          <a:p>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00"/>
                </a:solidFill>
                <a:highlight>
                  <a:srgbClr val="FFFFFF"/>
                </a:highlight>
                <a:latin typeface="Courier"/>
              </a:rPr>
              <a:t>Hire_date</a:t>
            </a:r>
            <a:endParaRPr lang="en-US" sz="1800" b="0" i="0" u="none" strike="noStrike" baseline="0" dirty="0">
              <a:solidFill>
                <a:srgbClr val="000000"/>
              </a:solidFill>
              <a:highlight>
                <a:srgbClr val="FFFFFF"/>
              </a:highlight>
              <a:latin typeface="Courier"/>
            </a:endParaRPr>
          </a:p>
          <a:p>
            <a:r>
              <a:rPr lang="en-US" dirty="0">
                <a:solidFill>
                  <a:srgbClr val="000000"/>
                </a:solidFill>
                <a:highlight>
                  <a:srgbClr val="FFFFFF"/>
                </a:highlight>
                <a:latin typeface="Courier"/>
              </a:rPr>
              <a:t>       </a:t>
            </a:r>
            <a:r>
              <a:rPr lang="en-US" dirty="0" err="1">
                <a:solidFill>
                  <a:srgbClr val="000000"/>
                </a:solidFill>
                <a:highlight>
                  <a:srgbClr val="FFFFFF"/>
                </a:highlight>
                <a:latin typeface="Courier"/>
              </a:rPr>
              <a:t>Job_id</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FF"/>
                </a:solidFill>
                <a:highlight>
                  <a:srgbClr val="FFFFFF"/>
                </a:highlight>
                <a:latin typeface="Courier"/>
              </a:rPr>
              <a:t>FROM</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808000"/>
                </a:solidFill>
                <a:highlight>
                  <a:srgbClr val="FFFFFF"/>
                </a:highlight>
                <a:latin typeface="Courier"/>
              </a:rPr>
              <a:t>employees</a:t>
            </a:r>
            <a:r>
              <a:rPr lang="en-US" sz="1800" b="0" i="0" u="none" strike="noStrike" baseline="0" dirty="0">
                <a:solidFill>
                  <a:srgbClr val="0000FF"/>
                </a:solidFill>
                <a:highlight>
                  <a:srgbClr val="FFFFFF"/>
                </a:highlight>
                <a:latin typeface="Courier"/>
              </a:rPr>
              <a:t>;</a:t>
            </a:r>
            <a:endParaRPr lang="en-US" dirty="0">
              <a:solidFill>
                <a:srgbClr val="333333"/>
              </a:solidFill>
              <a:latin typeface="Helvetica Neue"/>
            </a:endParaRPr>
          </a:p>
        </p:txBody>
      </p:sp>
      <p:pic>
        <p:nvPicPr>
          <p:cNvPr id="7" name="Picture 6">
            <a:extLst>
              <a:ext uri="{FF2B5EF4-FFF2-40B4-BE49-F238E27FC236}">
                <a16:creationId xmlns:a16="http://schemas.microsoft.com/office/drawing/2014/main" id="{537B987C-EE99-D99B-BE75-500362B34181}"/>
              </a:ext>
            </a:extLst>
          </p:cNvPr>
          <p:cNvPicPr>
            <a:picLocks noChangeAspect="1"/>
          </p:cNvPicPr>
          <p:nvPr/>
        </p:nvPicPr>
        <p:blipFill>
          <a:blip r:embed="rId2"/>
          <a:stretch>
            <a:fillRect/>
          </a:stretch>
        </p:blipFill>
        <p:spPr>
          <a:xfrm>
            <a:off x="4487736" y="4523539"/>
            <a:ext cx="5306165" cy="1648055"/>
          </a:xfrm>
          <a:prstGeom prst="rect">
            <a:avLst/>
          </a:prstGeom>
        </p:spPr>
      </p:pic>
    </p:spTree>
    <p:extLst>
      <p:ext uri="{BB962C8B-B14F-4D97-AF65-F5344CB8AC3E}">
        <p14:creationId xmlns:p14="http://schemas.microsoft.com/office/powerpoint/2010/main" val="2886474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a:xfrm>
            <a:off x="749808" y="448056"/>
            <a:ext cx="10671048" cy="768096"/>
          </a:xfrm>
        </p:spPr>
        <p:txBody>
          <a:bodyPr/>
          <a:lstStyle/>
          <a:p>
            <a:r>
              <a:rPr lang="en-US" altLang="zh-CN" sz="4400" b="1" dirty="0">
                <a:solidFill>
                  <a:schemeClr val="accent6"/>
                </a:solidFill>
                <a:latin typeface="Arial Black" panose="020B0604020202020204" pitchFamily="34" charset="0"/>
                <a:cs typeface="Arial Black" panose="020B0604020202020204" pitchFamily="34" charset="0"/>
              </a:rPr>
              <a:t>INSERT</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8</a:t>
            </a:fld>
            <a:endParaRPr lang="en-US" dirty="0"/>
          </a:p>
        </p:txBody>
      </p:sp>
      <p:sp>
        <p:nvSpPr>
          <p:cNvPr id="5" name="TextBox 4">
            <a:extLst>
              <a:ext uri="{FF2B5EF4-FFF2-40B4-BE49-F238E27FC236}">
                <a16:creationId xmlns:a16="http://schemas.microsoft.com/office/drawing/2014/main" id="{36A445F5-62B7-19AE-B1D0-9E73CD0F747D}"/>
              </a:ext>
            </a:extLst>
          </p:cNvPr>
          <p:cNvSpPr txBox="1"/>
          <p:nvPr/>
        </p:nvSpPr>
        <p:spPr>
          <a:xfrm>
            <a:off x="2379132" y="1213104"/>
            <a:ext cx="7679267" cy="369332"/>
          </a:xfrm>
          <a:prstGeom prst="rect">
            <a:avLst/>
          </a:prstGeom>
          <a:noFill/>
        </p:spPr>
        <p:txBody>
          <a:bodyPr wrap="square">
            <a:spAutoFit/>
          </a:bodyPr>
          <a:lstStyle/>
          <a:p>
            <a:pPr marL="0" indent="0" algn="just">
              <a:buNone/>
            </a:pPr>
            <a:r>
              <a:rPr lang="en-US" b="0" i="0" dirty="0">
                <a:solidFill>
                  <a:srgbClr val="333333"/>
                </a:solidFill>
                <a:effectLst/>
                <a:latin typeface="Helvetica Neue"/>
              </a:rPr>
              <a:t>INSERT statement is used to insert a one or more records into a table.</a:t>
            </a:r>
          </a:p>
        </p:txBody>
      </p:sp>
      <p:sp>
        <p:nvSpPr>
          <p:cNvPr id="3" name="Slide Number Placeholder 5">
            <a:extLst>
              <a:ext uri="{FF2B5EF4-FFF2-40B4-BE49-F238E27FC236}">
                <a16:creationId xmlns:a16="http://schemas.microsoft.com/office/drawing/2014/main" id="{A0D886C1-A360-6FDA-0052-5056DAB758FB}"/>
              </a:ext>
            </a:extLst>
          </p:cNvPr>
          <p:cNvSpPr txBox="1">
            <a:spLocks/>
          </p:cNvSpPr>
          <p:nvPr/>
        </p:nvSpPr>
        <p:spPr>
          <a:xfrm>
            <a:off x="10686288" y="1337734"/>
            <a:ext cx="987552" cy="274320"/>
          </a:xfrm>
          <a:prstGeom prst="rect">
            <a:avLst/>
          </a:prstGeom>
        </p:spPr>
        <p:txBody>
          <a:bodyPr vert="horz" lIns="91440" tIns="45720" rIns="91440" bIns="45720" rtlCol="0" anchor="ctr">
            <a:noAutofit/>
          </a:bodyPr>
          <a:lstStyle>
            <a:defPPr>
              <a:defRPr lang="en-US"/>
            </a:defPPr>
            <a:lvl1pPr marL="0" algn="ctr" defTabSz="457200" rtl="0" eaLnBrk="1" latinLnBrk="0" hangingPunct="1">
              <a:defRPr sz="1200" kern="1200">
                <a:solidFill>
                  <a:schemeClr val="accent6"/>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smtClean="0"/>
              <a:pPr/>
              <a:t>8</a:t>
            </a:fld>
            <a:endParaRPr lang="en-US" dirty="0"/>
          </a:p>
        </p:txBody>
      </p:sp>
      <p:sp>
        <p:nvSpPr>
          <p:cNvPr id="6" name="TextBox 5">
            <a:extLst>
              <a:ext uri="{FF2B5EF4-FFF2-40B4-BE49-F238E27FC236}">
                <a16:creationId xmlns:a16="http://schemas.microsoft.com/office/drawing/2014/main" id="{7C1D3B72-7ECD-A716-3811-F7E003120B57}"/>
              </a:ext>
            </a:extLst>
          </p:cNvPr>
          <p:cNvSpPr txBox="1"/>
          <p:nvPr/>
        </p:nvSpPr>
        <p:spPr>
          <a:xfrm>
            <a:off x="1532551" y="2242368"/>
            <a:ext cx="8769350" cy="3970318"/>
          </a:xfrm>
          <a:prstGeom prst="rect">
            <a:avLst/>
          </a:prstGeom>
          <a:noFill/>
        </p:spPr>
        <p:txBody>
          <a:bodyPr wrap="square">
            <a:spAutoFit/>
          </a:bodyPr>
          <a:lstStyle/>
          <a:p>
            <a:pPr marL="0" indent="0" algn="just">
              <a:buNone/>
            </a:pPr>
            <a:r>
              <a:rPr kumimoji="0" lang="en-US" altLang="en-US" sz="1800" b="0" i="0" u="none" strike="noStrike" cap="none" normalizeH="0" baseline="0" dirty="0">
                <a:ln>
                  <a:noFill/>
                </a:ln>
                <a:solidFill>
                  <a:srgbClr val="333333"/>
                </a:solidFill>
                <a:effectLst/>
                <a:latin typeface="Menlo"/>
              </a:rPr>
              <a:t>SYNTAX:</a:t>
            </a:r>
            <a:endParaRPr lang="en-US" b="0" i="0" dirty="0">
              <a:solidFill>
                <a:srgbClr val="333333"/>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33333"/>
                </a:solidFill>
                <a:effectLst/>
                <a:latin typeface="Menlo"/>
              </a:rPr>
              <a:t>INSERT INTO table (column1, column2, ...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33333"/>
                </a:solidFill>
                <a:effectLst/>
                <a:latin typeface="Menlo"/>
              </a:rPr>
              <a:t>VALUES (expression1, expression2, ... );</a:t>
            </a:r>
            <a:r>
              <a:rPr kumimoji="0" lang="en-US" altLang="en-US" sz="18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0" indent="0" algn="just">
              <a:buNone/>
            </a:pPr>
            <a:endParaRPr lang="en-US" dirty="0">
              <a:solidFill>
                <a:srgbClr val="333333"/>
              </a:solidFill>
              <a:latin typeface="Helvetica Neue"/>
            </a:endParaRPr>
          </a:p>
          <a:p>
            <a:pPr marL="0" indent="0" algn="just">
              <a:buNone/>
            </a:pPr>
            <a:r>
              <a:rPr lang="en-US" b="0" i="0" dirty="0">
                <a:solidFill>
                  <a:srgbClr val="333333"/>
                </a:solidFill>
                <a:effectLst/>
                <a:latin typeface="Helvetica Neue"/>
              </a:rPr>
              <a:t>Ex.</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FF"/>
                </a:solidFill>
                <a:highlight>
                  <a:srgbClr val="FFFFFF"/>
                </a:highlight>
                <a:latin typeface="Courier"/>
              </a:rPr>
              <a:t>insert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into</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808000"/>
                </a:solidFill>
                <a:highlight>
                  <a:srgbClr val="FFFFFF"/>
                </a:highlight>
                <a:latin typeface="Courier"/>
              </a:rPr>
              <a:t>MyCustomers</a:t>
            </a:r>
            <a:r>
              <a:rPr lang="en-US" sz="1800" b="0" i="0" u="none" strike="noStrike" baseline="0" dirty="0">
                <a:solidFill>
                  <a:srgbClr val="0000FF"/>
                </a:solidFill>
                <a:highlight>
                  <a:srgbClr val="FFFFFF"/>
                </a:highlight>
                <a:latin typeface="Courier"/>
              </a:rPr>
              <a:t>(</a:t>
            </a:r>
            <a:r>
              <a:rPr lang="en-US" sz="1800" b="0" i="0" u="none" strike="noStrike" baseline="0" dirty="0" err="1">
                <a:solidFill>
                  <a:srgbClr val="000000"/>
                </a:solidFill>
                <a:highlight>
                  <a:srgbClr val="FFFFFF"/>
                </a:highlight>
                <a:latin typeface="Courier"/>
              </a:rPr>
              <a:t>customer_id</a:t>
            </a:r>
            <a:r>
              <a:rPr lang="en-US" sz="1800" b="0" i="0" u="none" strike="noStrike" baseline="0" dirty="0">
                <a:solidFill>
                  <a:srgbClr val="0000FF"/>
                </a:solidFill>
                <a:highlight>
                  <a:srgbClr val="FFFFFF"/>
                </a:highlight>
                <a:latin typeface="Courier"/>
              </a:rPr>
              <a:t>,</a:t>
            </a:r>
          </a:p>
          <a:p>
            <a:r>
              <a:rPr lang="en-US" dirty="0">
                <a:solidFill>
                  <a:srgbClr val="0000FF"/>
                </a:solidFill>
                <a:highlight>
                  <a:srgbClr val="FFFFFF"/>
                </a:highlight>
                <a:latin typeface="Courier"/>
              </a:rPr>
              <a:t>                       </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00"/>
                </a:solidFill>
                <a:highlight>
                  <a:srgbClr val="FFFFFF"/>
                </a:highlight>
                <a:latin typeface="Courier"/>
              </a:rPr>
              <a:t>customer_username</a:t>
            </a:r>
            <a:r>
              <a:rPr lang="en-US" sz="1800" b="0" i="0" u="none" strike="noStrike" baseline="0" dirty="0">
                <a:solidFill>
                  <a:srgbClr val="0000FF"/>
                </a:solidFill>
                <a:highlight>
                  <a:srgbClr val="FFFFFF"/>
                </a:highlight>
                <a:latin typeface="Courier"/>
              </a:rPr>
              <a:t>, </a:t>
            </a:r>
          </a:p>
          <a:p>
            <a:r>
              <a:rPr lang="en-US" dirty="0">
                <a:solidFill>
                  <a:srgbClr val="0000FF"/>
                </a:solidFill>
                <a:highlight>
                  <a:srgbClr val="FFFFFF"/>
                </a:highlight>
                <a:latin typeface="Courier"/>
              </a:rPr>
              <a:t>                        </a:t>
            </a:r>
            <a:r>
              <a:rPr lang="en-US" sz="1800" b="0" i="0" u="none" strike="noStrike" baseline="0" dirty="0" err="1">
                <a:solidFill>
                  <a:srgbClr val="000000"/>
                </a:solidFill>
                <a:highlight>
                  <a:srgbClr val="FFFFFF"/>
                </a:highlight>
                <a:latin typeface="Courier"/>
              </a:rPr>
              <a:t>customer_password</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FF"/>
                </a:solidFill>
                <a:highlight>
                  <a:srgbClr val="FFFFFF"/>
                </a:highlight>
                <a:latin typeface="Courier"/>
              </a:rPr>
              <a:t>values</a:t>
            </a:r>
            <a:r>
              <a:rPr lang="en-US" sz="1800" b="0" i="0" u="none" strike="noStrike" baseline="0" dirty="0">
                <a:solidFill>
                  <a:srgbClr val="000000"/>
                </a:solidFill>
                <a:highlight>
                  <a:srgbClr val="FFFFFF"/>
                </a:highlight>
                <a:latin typeface="Courier"/>
              </a:rPr>
              <a:t> </a:t>
            </a:r>
          </a:p>
          <a:p>
            <a:r>
              <a:rPr lang="en-US" sz="1800" b="0" i="0" u="none" strike="noStrike" baseline="0" dirty="0">
                <a:solidFill>
                  <a:srgbClr val="0000FF"/>
                </a:solidFill>
                <a:highlight>
                  <a:srgbClr val="FFFFFF"/>
                </a:highlight>
                <a:latin typeface="Courier"/>
              </a:rPr>
              <a:t>(</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00"/>
                </a:solidFill>
                <a:highlight>
                  <a:srgbClr val="FFFFFF"/>
                </a:highlight>
                <a:latin typeface="Courier"/>
              </a:rPr>
              <a:t>1</a:t>
            </a:r>
            <a:r>
              <a:rPr lang="en-US" sz="1800" b="0" i="0" u="none" strike="noStrike" baseline="0" dirty="0">
                <a:solidFill>
                  <a:srgbClr val="0000FF"/>
                </a:solidFill>
                <a:highlight>
                  <a:srgbClr val="FFFFFF"/>
                </a:highlight>
                <a:latin typeface="Courier"/>
              </a:rPr>
              <a:t>,</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FF0000"/>
                </a:solidFill>
                <a:highlight>
                  <a:srgbClr val="FFFFFF"/>
                </a:highlight>
                <a:latin typeface="Courier"/>
              </a:rPr>
              <a:t>‘Gerald'</a:t>
            </a:r>
            <a:r>
              <a:rPr lang="en-US" sz="1800" b="0" i="0" u="none" strike="noStrike" baseline="0" dirty="0">
                <a:solidFill>
                  <a:srgbClr val="0000FF"/>
                </a:solidFill>
                <a:highlight>
                  <a:srgbClr val="FFFFFF"/>
                </a:highlight>
                <a:latin typeface="Courier"/>
              </a:rPr>
              <a:t>,</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FF0000"/>
                </a:solidFill>
                <a:highlight>
                  <a:srgbClr val="FFFFFF"/>
                </a:highlight>
                <a:latin typeface="Courier"/>
              </a:rPr>
              <a:t>‘316428'</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FF"/>
                </a:solidFill>
                <a:highlight>
                  <a:srgbClr val="FFFFFF"/>
                </a:highlight>
                <a:latin typeface="Courier"/>
              </a:rPr>
              <a:t>);</a:t>
            </a:r>
            <a:endParaRPr lang="en-US" dirty="0">
              <a:solidFill>
                <a:srgbClr val="333333"/>
              </a:solidFill>
              <a:latin typeface="Helvetica Neue"/>
            </a:endParaRPr>
          </a:p>
        </p:txBody>
      </p:sp>
      <p:sp>
        <p:nvSpPr>
          <p:cNvPr id="9" name="TextBox 8">
            <a:extLst>
              <a:ext uri="{FF2B5EF4-FFF2-40B4-BE49-F238E27FC236}">
                <a16:creationId xmlns:a16="http://schemas.microsoft.com/office/drawing/2014/main" id="{1F69BA25-9303-E25F-5849-3C4C1FB8DD03}"/>
              </a:ext>
            </a:extLst>
          </p:cNvPr>
          <p:cNvSpPr txBox="1"/>
          <p:nvPr/>
        </p:nvSpPr>
        <p:spPr>
          <a:xfrm>
            <a:off x="7629822" y="3560425"/>
            <a:ext cx="4419600" cy="1200329"/>
          </a:xfrm>
          <a:prstGeom prst="rect">
            <a:avLst/>
          </a:prstGeom>
          <a:noFill/>
        </p:spPr>
        <p:txBody>
          <a:bodyPr wrap="square">
            <a:spAutoFit/>
          </a:bodyPr>
          <a:lstStyle/>
          <a:p>
            <a:pPr marL="0" indent="0" algn="just">
              <a:buNone/>
            </a:pPr>
            <a:endParaRPr lang="en-US" b="0" i="0" dirty="0">
              <a:solidFill>
                <a:schemeClr val="accent1">
                  <a:lumMod val="50000"/>
                </a:schemeClr>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accent1">
                    <a:lumMod val="50000"/>
                  </a:schemeClr>
                </a:solidFill>
                <a:effectLst/>
                <a:latin typeface="Menlo"/>
              </a:rPr>
              <a:t>&lt;- These parameters </a:t>
            </a:r>
            <a:r>
              <a:rPr lang="en-US" altLang="en-US" dirty="0">
                <a:solidFill>
                  <a:schemeClr val="accent1">
                    <a:lumMod val="50000"/>
                  </a:schemeClr>
                </a:solidFill>
                <a:latin typeface="Menlo"/>
              </a:rPr>
              <a:t>are</a:t>
            </a:r>
            <a:r>
              <a:rPr kumimoji="0" lang="en-US" altLang="en-US" sz="1800" b="0" i="0" u="none" strike="noStrike" cap="none" normalizeH="0" baseline="0" dirty="0">
                <a:ln>
                  <a:noFill/>
                </a:ln>
                <a:solidFill>
                  <a:schemeClr val="accent1">
                    <a:lumMod val="50000"/>
                  </a:schemeClr>
                </a:solidFill>
                <a:effectLst/>
                <a:latin typeface="Menlo"/>
              </a:rPr>
              <a:t> optional if you want    to encode a specific row value, otherwise encode all values</a:t>
            </a:r>
            <a:endParaRPr lang="en-US" dirty="0">
              <a:solidFill>
                <a:schemeClr val="accent1">
                  <a:lumMod val="50000"/>
                </a:schemeClr>
              </a:solidFill>
              <a:latin typeface="Helvetica Neue"/>
            </a:endParaRPr>
          </a:p>
        </p:txBody>
      </p:sp>
    </p:spTree>
    <p:extLst>
      <p:ext uri="{BB962C8B-B14F-4D97-AF65-F5344CB8AC3E}">
        <p14:creationId xmlns:p14="http://schemas.microsoft.com/office/powerpoint/2010/main" val="4097119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a:xfrm>
            <a:off x="749808" y="448056"/>
            <a:ext cx="10671048" cy="768096"/>
          </a:xfrm>
        </p:spPr>
        <p:txBody>
          <a:bodyPr/>
          <a:lstStyle/>
          <a:p>
            <a:r>
              <a:rPr lang="en-US" altLang="zh-CN" sz="4400" b="1" dirty="0">
                <a:solidFill>
                  <a:schemeClr val="accent6"/>
                </a:solidFill>
                <a:latin typeface="Arial Black" panose="020B0604020202020204" pitchFamily="34" charset="0"/>
                <a:cs typeface="Arial Black" panose="020B0604020202020204" pitchFamily="34" charset="0"/>
              </a:rPr>
              <a:t>UPDATE</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9</a:t>
            </a:fld>
            <a:endParaRPr lang="en-US" dirty="0"/>
          </a:p>
        </p:txBody>
      </p:sp>
      <p:sp>
        <p:nvSpPr>
          <p:cNvPr id="5" name="TextBox 4">
            <a:extLst>
              <a:ext uri="{FF2B5EF4-FFF2-40B4-BE49-F238E27FC236}">
                <a16:creationId xmlns:a16="http://schemas.microsoft.com/office/drawing/2014/main" id="{36A445F5-62B7-19AE-B1D0-9E73CD0F747D}"/>
              </a:ext>
            </a:extLst>
          </p:cNvPr>
          <p:cNvSpPr txBox="1"/>
          <p:nvPr/>
        </p:nvSpPr>
        <p:spPr>
          <a:xfrm>
            <a:off x="2379132" y="1213104"/>
            <a:ext cx="7679267" cy="369332"/>
          </a:xfrm>
          <a:prstGeom prst="rect">
            <a:avLst/>
          </a:prstGeom>
          <a:noFill/>
        </p:spPr>
        <p:txBody>
          <a:bodyPr wrap="square">
            <a:spAutoFit/>
          </a:bodyPr>
          <a:lstStyle/>
          <a:p>
            <a:pPr marL="0" indent="0" algn="just">
              <a:buNone/>
            </a:pPr>
            <a:r>
              <a:rPr lang="en-US" b="0" i="0" dirty="0">
                <a:solidFill>
                  <a:srgbClr val="333333"/>
                </a:solidFill>
                <a:effectLst/>
                <a:latin typeface="Helvetica Neue"/>
              </a:rPr>
              <a:t> UPDATE statement is used to update existing records in the tables.</a:t>
            </a:r>
          </a:p>
        </p:txBody>
      </p:sp>
      <p:sp>
        <p:nvSpPr>
          <p:cNvPr id="3" name="TextBox 2">
            <a:extLst>
              <a:ext uri="{FF2B5EF4-FFF2-40B4-BE49-F238E27FC236}">
                <a16:creationId xmlns:a16="http://schemas.microsoft.com/office/drawing/2014/main" id="{3939EB3F-9693-B069-6230-91B9438CFF6E}"/>
              </a:ext>
            </a:extLst>
          </p:cNvPr>
          <p:cNvSpPr txBox="1"/>
          <p:nvPr/>
        </p:nvSpPr>
        <p:spPr>
          <a:xfrm>
            <a:off x="2455418" y="1997839"/>
            <a:ext cx="8650816" cy="2862322"/>
          </a:xfrm>
          <a:prstGeom prst="rect">
            <a:avLst/>
          </a:prstGeom>
          <a:noFill/>
        </p:spPr>
        <p:txBody>
          <a:bodyPr wrap="square">
            <a:spAutoFit/>
          </a:bodyPr>
          <a:lstStyle/>
          <a:p>
            <a:pPr algn="just"/>
            <a:r>
              <a:rPr kumimoji="0" lang="en-US" altLang="en-US" sz="1800" b="0" i="0" u="none" strike="noStrike" cap="none" normalizeH="0" baseline="0" dirty="0">
                <a:ln>
                  <a:noFill/>
                </a:ln>
                <a:solidFill>
                  <a:srgbClr val="333333"/>
                </a:solidFill>
                <a:effectLst/>
                <a:latin typeface="Menlo"/>
              </a:rPr>
              <a:t>SYNTAX:</a:t>
            </a:r>
          </a:p>
          <a:p>
            <a:pPr algn="just"/>
            <a:r>
              <a:rPr kumimoji="0" lang="en-US" altLang="en-US" sz="1800" b="0" i="0" u="none" strike="noStrike" cap="none" normalizeH="0" baseline="0" dirty="0">
                <a:ln>
                  <a:noFill/>
                </a:ln>
                <a:solidFill>
                  <a:srgbClr val="333333"/>
                </a:solidFill>
                <a:effectLst/>
                <a:latin typeface="Menlo"/>
              </a:rPr>
              <a:t>UPDATE table </a:t>
            </a:r>
          </a:p>
          <a:p>
            <a:pPr algn="just"/>
            <a:r>
              <a:rPr kumimoji="0" lang="en-US" altLang="en-US" sz="1800" b="0" i="0" u="none" strike="noStrike" cap="none" normalizeH="0" baseline="0" dirty="0">
                <a:ln>
                  <a:noFill/>
                </a:ln>
                <a:solidFill>
                  <a:srgbClr val="333333"/>
                </a:solidFill>
                <a:effectLst/>
                <a:latin typeface="Menlo"/>
              </a:rPr>
              <a:t>SET column1 = expression1, column2 = expression2 </a:t>
            </a:r>
          </a:p>
          <a:p>
            <a:pPr algn="just"/>
            <a:r>
              <a:rPr kumimoji="0" lang="en-US" altLang="en-US" sz="1800" b="0" i="0" u="none" strike="noStrike" cap="none" normalizeH="0" baseline="0" dirty="0">
                <a:ln>
                  <a:noFill/>
                </a:ln>
                <a:solidFill>
                  <a:srgbClr val="333333"/>
                </a:solidFill>
                <a:effectLst/>
                <a:latin typeface="Menlo"/>
              </a:rPr>
              <a:t>[WHERE conditions];</a:t>
            </a:r>
            <a:r>
              <a:rPr kumimoji="0" lang="en-US" altLang="en-US" sz="18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0" indent="0" algn="just">
              <a:buNone/>
            </a:pPr>
            <a:endParaRPr lang="en-US" dirty="0">
              <a:solidFill>
                <a:srgbClr val="333333"/>
              </a:solidFill>
              <a:latin typeface="Helvetica Neue"/>
            </a:endParaRPr>
          </a:p>
          <a:p>
            <a:pPr marL="0" indent="0" algn="just">
              <a:buNone/>
            </a:pPr>
            <a:r>
              <a:rPr lang="en-US" b="0" i="0" dirty="0">
                <a:solidFill>
                  <a:srgbClr val="333333"/>
                </a:solidFill>
                <a:effectLst/>
                <a:latin typeface="Helvetica Neue"/>
              </a:rPr>
              <a:t>Ex.</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FF"/>
                </a:solidFill>
                <a:highlight>
                  <a:srgbClr val="FFFFFF"/>
                </a:highlight>
                <a:latin typeface="Courier"/>
              </a:rPr>
              <a:t>UPDATE</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808000"/>
                </a:solidFill>
                <a:highlight>
                  <a:srgbClr val="FFFFFF"/>
                </a:highlight>
                <a:latin typeface="Courier"/>
              </a:rPr>
              <a:t>MyCustomers</a:t>
            </a:r>
            <a:endParaRPr lang="en-US" sz="1800" b="0" i="0" u="none" strike="noStrike" baseline="0" dirty="0">
              <a:solidFill>
                <a:srgbClr val="000000"/>
              </a:solidFill>
              <a:highlight>
                <a:srgbClr val="FFFFFF"/>
              </a:highlight>
              <a:latin typeface="Courier"/>
            </a:endParaRPr>
          </a:p>
          <a:p>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SET</a:t>
            </a:r>
            <a:r>
              <a:rPr lang="en-US" sz="1800" b="0" i="0" u="none" strike="noStrike" baseline="0" dirty="0">
                <a:solidFill>
                  <a:srgbClr val="000000"/>
                </a:solidFill>
                <a:highlight>
                  <a:srgbClr val="FFFFFF"/>
                </a:highlight>
                <a:latin typeface="Courier"/>
              </a:rPr>
              <a:t> status </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FF0000"/>
                </a:solidFill>
                <a:highlight>
                  <a:srgbClr val="FFFFFF"/>
                </a:highlight>
                <a:latin typeface="Courier"/>
              </a:rPr>
              <a:t>'logged out'</a:t>
            </a:r>
            <a:endParaRPr lang="en-US" sz="1800" b="0" i="0" u="none" strike="noStrike" baseline="0" dirty="0">
              <a:solidFill>
                <a:srgbClr val="000000"/>
              </a:solidFill>
              <a:highlight>
                <a:srgbClr val="FFFFFF"/>
              </a:highlight>
              <a:latin typeface="Courier"/>
            </a:endParaRPr>
          </a:p>
          <a:p>
            <a:pPr algn="just"/>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WHERE</a:t>
            </a:r>
            <a:r>
              <a:rPr lang="en-US" sz="1800" b="0" i="0" u="none" strike="noStrike" baseline="0" dirty="0">
                <a:solidFill>
                  <a:srgbClr val="000000"/>
                </a:solidFill>
                <a:highlight>
                  <a:srgbClr val="FFFFFF"/>
                </a:highlight>
                <a:latin typeface="Courier"/>
              </a:rPr>
              <a:t> </a:t>
            </a:r>
            <a:r>
              <a:rPr lang="en-US" sz="1800" b="0" i="0" u="none" strike="noStrike" baseline="0" dirty="0" err="1">
                <a:solidFill>
                  <a:srgbClr val="000000"/>
                </a:solidFill>
                <a:highlight>
                  <a:srgbClr val="FFFFFF"/>
                </a:highlight>
                <a:latin typeface="Courier"/>
              </a:rPr>
              <a:t>customer_username</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0000FF"/>
                </a:solidFill>
                <a:highlight>
                  <a:srgbClr val="FFFFFF"/>
                </a:highlight>
                <a:latin typeface="Courier"/>
              </a:rPr>
              <a:t>=</a:t>
            </a:r>
            <a:r>
              <a:rPr lang="en-US" sz="1800" b="0" i="0" u="none" strike="noStrike" baseline="0" dirty="0">
                <a:solidFill>
                  <a:srgbClr val="000000"/>
                </a:solidFill>
                <a:highlight>
                  <a:srgbClr val="FFFFFF"/>
                </a:highlight>
                <a:latin typeface="Courier"/>
              </a:rPr>
              <a:t> </a:t>
            </a:r>
            <a:r>
              <a:rPr lang="en-US" sz="1800" b="0" i="0" u="none" strike="noStrike" baseline="0" dirty="0">
                <a:solidFill>
                  <a:srgbClr val="FF0000"/>
                </a:solidFill>
                <a:highlight>
                  <a:srgbClr val="FFFFFF"/>
                </a:highlight>
                <a:latin typeface="Courier"/>
              </a:rPr>
              <a:t>'</a:t>
            </a:r>
            <a:r>
              <a:rPr lang="en-US" sz="1800" b="0" i="0" u="none" strike="noStrike" baseline="0" dirty="0" err="1">
                <a:solidFill>
                  <a:srgbClr val="FF0000"/>
                </a:solidFill>
                <a:highlight>
                  <a:srgbClr val="FFFFFF"/>
                </a:highlight>
                <a:latin typeface="Courier"/>
              </a:rPr>
              <a:t>gerbal</a:t>
            </a:r>
            <a:r>
              <a:rPr lang="en-US" dirty="0">
                <a:solidFill>
                  <a:srgbClr val="FF0000"/>
                </a:solidFill>
                <a:highlight>
                  <a:srgbClr val="FFFFFF"/>
                </a:highlight>
                <a:latin typeface="Courier"/>
              </a:rPr>
              <a:t>’</a:t>
            </a:r>
            <a:r>
              <a:rPr lang="en-US" sz="1800" b="0" i="0" u="none" strike="noStrike" baseline="0" dirty="0">
                <a:solidFill>
                  <a:srgbClr val="0000FF"/>
                </a:solidFill>
                <a:highlight>
                  <a:srgbClr val="FFFFFF"/>
                </a:highlight>
                <a:latin typeface="Courier"/>
              </a:rPr>
              <a:t>;</a:t>
            </a:r>
            <a:r>
              <a:rPr kumimoji="0" lang="en-US" altLang="en-US" sz="1800" b="0" i="0" u="none" strike="noStrike" cap="none" normalizeH="0" baseline="0" dirty="0">
                <a:ln>
                  <a:noFill/>
                </a:ln>
                <a:solidFill>
                  <a:srgbClr val="333333"/>
                </a:solidFill>
                <a:effectLst/>
                <a:latin typeface="Menlo"/>
              </a:rPr>
              <a:t> </a:t>
            </a:r>
          </a:p>
          <a:p>
            <a:r>
              <a:rPr lang="en-US" sz="1800" b="0" i="0" u="none" strike="noStrike" baseline="0" dirty="0">
                <a:solidFill>
                  <a:srgbClr val="0000FF"/>
                </a:solidFill>
                <a:highlight>
                  <a:srgbClr val="FFFFFF"/>
                </a:highlight>
                <a:latin typeface="Courier"/>
              </a:rPr>
              <a:t> </a:t>
            </a:r>
            <a:endParaRPr lang="en-US" dirty="0">
              <a:solidFill>
                <a:srgbClr val="333333"/>
              </a:solidFill>
              <a:latin typeface="Helvetica Neue"/>
            </a:endParaRPr>
          </a:p>
        </p:txBody>
      </p:sp>
      <p:sp>
        <p:nvSpPr>
          <p:cNvPr id="6" name="TextBox 5">
            <a:extLst>
              <a:ext uri="{FF2B5EF4-FFF2-40B4-BE49-F238E27FC236}">
                <a16:creationId xmlns:a16="http://schemas.microsoft.com/office/drawing/2014/main" id="{326AE872-53EA-410F-DB77-920C4E3426A5}"/>
              </a:ext>
            </a:extLst>
          </p:cNvPr>
          <p:cNvSpPr txBox="1"/>
          <p:nvPr/>
        </p:nvSpPr>
        <p:spPr>
          <a:xfrm>
            <a:off x="7220035" y="2498679"/>
            <a:ext cx="4419600" cy="923330"/>
          </a:xfrm>
          <a:prstGeom prst="rect">
            <a:avLst/>
          </a:prstGeom>
          <a:noFill/>
        </p:spPr>
        <p:txBody>
          <a:bodyPr wrap="square">
            <a:spAutoFit/>
          </a:bodyPr>
          <a:lstStyle/>
          <a:p>
            <a:pPr marL="0" indent="0" algn="just">
              <a:buNone/>
            </a:pPr>
            <a:endParaRPr lang="en-US" b="0" i="0" dirty="0">
              <a:solidFill>
                <a:schemeClr val="accent1">
                  <a:lumMod val="50000"/>
                </a:schemeClr>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accent1">
                    <a:lumMod val="50000"/>
                  </a:schemeClr>
                </a:solidFill>
                <a:effectLst/>
                <a:latin typeface="Menlo"/>
              </a:rPr>
              <a:t>&lt;- Remove the WHERE clause if you want to update all values of columns in SET clause</a:t>
            </a:r>
            <a:endParaRPr lang="en-US" dirty="0">
              <a:solidFill>
                <a:schemeClr val="accent1">
                  <a:lumMod val="50000"/>
                </a:schemeClr>
              </a:solidFill>
              <a:latin typeface="Helvetica Neue"/>
            </a:endParaRPr>
          </a:p>
        </p:txBody>
      </p:sp>
    </p:spTree>
    <p:extLst>
      <p:ext uri="{BB962C8B-B14F-4D97-AF65-F5344CB8AC3E}">
        <p14:creationId xmlns:p14="http://schemas.microsoft.com/office/powerpoint/2010/main" val="2772845807"/>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 id="{8E8E6382-84E0-47AA-A2A2-8ED603AAB26E}" vid="{692203AD-8BB8-47BB-AF1A-2D7F125D9E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8FC98CF-E78A-425D-90FD-55D1C468A3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235FEF8-1733-4347-95CE-3BB62B2B8D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69060146-7700-4F6C-986B-89E3839BD4ED}">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{3FB3D211-6AAF-4DEB-974E-9CB1E32AFA15}tf78438558_win32</Template>
  <TotalTime>1340</TotalTime>
  <Words>2350</Words>
  <Application>Microsoft Office PowerPoint</Application>
  <PresentationFormat>Widescreen</PresentationFormat>
  <Paragraphs>437</Paragraphs>
  <Slides>44</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Arial</vt:lpstr>
      <vt:lpstr>Arial Black</vt:lpstr>
      <vt:lpstr>Calibri</vt:lpstr>
      <vt:lpstr>Courier</vt:lpstr>
      <vt:lpstr>Helvetica Neue</vt:lpstr>
      <vt:lpstr>helveticaregular</vt:lpstr>
      <vt:lpstr>Menlo</vt:lpstr>
      <vt:lpstr>Roboto</vt:lpstr>
      <vt:lpstr>Sabon Next LT</vt:lpstr>
      <vt:lpstr>Office Theme</vt:lpstr>
      <vt:lpstr>PowerPoint Presentation</vt:lpstr>
      <vt:lpstr>TRAINING  PRESENTATION</vt:lpstr>
      <vt:lpstr>AGENDA</vt:lpstr>
      <vt:lpstr>What is SQL?</vt:lpstr>
      <vt:lpstr>Basics</vt:lpstr>
      <vt:lpstr>DATA MANIPULATION LANGUAGE(DML)</vt:lpstr>
      <vt:lpstr>Select</vt:lpstr>
      <vt:lpstr>INSERT</vt:lpstr>
      <vt:lpstr>UPDATE</vt:lpstr>
      <vt:lpstr>DELETE</vt:lpstr>
      <vt:lpstr>Data definition language (DDL)</vt:lpstr>
      <vt:lpstr>CREATE</vt:lpstr>
      <vt:lpstr>ALTER</vt:lpstr>
      <vt:lpstr>PowerPoint Presentation</vt:lpstr>
      <vt:lpstr>PowerPoint Presentation</vt:lpstr>
      <vt:lpstr>DROP</vt:lpstr>
      <vt:lpstr>TRUNCATE</vt:lpstr>
      <vt:lpstr>COMMENT</vt:lpstr>
      <vt:lpstr>CONCATINATION</vt:lpstr>
      <vt:lpstr>ALIAS</vt:lpstr>
      <vt:lpstr>WHERE CLAUSE</vt:lpstr>
      <vt:lpstr>Comparison Operators</vt:lpstr>
      <vt:lpstr>Comparison Operators</vt:lpstr>
      <vt:lpstr>Arithmetic Operators</vt:lpstr>
      <vt:lpstr>LogiCAL Operators</vt:lpstr>
      <vt:lpstr>CASE &amp; CHARACTER FUNCTIONS</vt:lpstr>
      <vt:lpstr>CASE FUNCTIONS</vt:lpstr>
      <vt:lpstr>CASE FUNCTIONS</vt:lpstr>
      <vt:lpstr>CASE FUNCTIONS</vt:lpstr>
      <vt:lpstr>CHARACTER FUNCTIONS</vt:lpstr>
      <vt:lpstr>JOINS</vt:lpstr>
      <vt:lpstr>JOINS</vt:lpstr>
      <vt:lpstr>JOINS</vt:lpstr>
      <vt:lpstr>JOINS</vt:lpstr>
      <vt:lpstr>JOINS</vt:lpstr>
      <vt:lpstr>JOINS</vt:lpstr>
      <vt:lpstr>JOINS</vt:lpstr>
      <vt:lpstr>JOINS</vt:lpstr>
      <vt:lpstr>SUBQUERY</vt:lpstr>
      <vt:lpstr>PLAN FOR PRODUCT LAUNCH </vt:lpstr>
      <vt:lpstr>TIMELINE</vt:lpstr>
      <vt:lpstr>HOW WE GET THERE</vt:lpstr>
      <vt:lpstr>SUMMARY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TRAINING  PRESENTATION</dc:title>
  <dc:subject/>
  <dc:creator>balverde gerald jan(ＴＩＰ Information Systems Department)</dc:creator>
  <cp:lastModifiedBy>balverde gerald jan(ＴＩＰ Information Systems Department)</cp:lastModifiedBy>
  <cp:revision>21</cp:revision>
  <dcterms:created xsi:type="dcterms:W3CDTF">2023-12-14T23:14:45Z</dcterms:created>
  <dcterms:modified xsi:type="dcterms:W3CDTF">2023-12-21T07:29:29Z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